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0"/>
  </p:notesMasterIdLst>
  <p:handoutMasterIdLst>
    <p:handoutMasterId r:id="rId81"/>
  </p:handoutMasterIdLst>
  <p:sldIdLst>
    <p:sldId id="256" r:id="rId2"/>
    <p:sldId id="257" r:id="rId3"/>
    <p:sldId id="258" r:id="rId4"/>
    <p:sldId id="265" r:id="rId5"/>
    <p:sldId id="288" r:id="rId6"/>
    <p:sldId id="289" r:id="rId7"/>
    <p:sldId id="290" r:id="rId8"/>
    <p:sldId id="356" r:id="rId9"/>
    <p:sldId id="269" r:id="rId10"/>
    <p:sldId id="259" r:id="rId11"/>
    <p:sldId id="270" r:id="rId12"/>
    <p:sldId id="276" r:id="rId13"/>
    <p:sldId id="305" r:id="rId14"/>
    <p:sldId id="261" r:id="rId15"/>
    <p:sldId id="355" r:id="rId16"/>
    <p:sldId id="357" r:id="rId17"/>
    <p:sldId id="354" r:id="rId18"/>
    <p:sldId id="358" r:id="rId19"/>
    <p:sldId id="260" r:id="rId20"/>
    <p:sldId id="277" r:id="rId21"/>
    <p:sldId id="367" r:id="rId22"/>
    <p:sldId id="278" r:id="rId23"/>
    <p:sldId id="320" r:id="rId24"/>
    <p:sldId id="341" r:id="rId25"/>
    <p:sldId id="321" r:id="rId26"/>
    <p:sldId id="325" r:id="rId27"/>
    <p:sldId id="359" r:id="rId28"/>
    <p:sldId id="360" r:id="rId29"/>
    <p:sldId id="361" r:id="rId30"/>
    <p:sldId id="362" r:id="rId31"/>
    <p:sldId id="283" r:id="rId32"/>
    <p:sldId id="327" r:id="rId33"/>
    <p:sldId id="293" r:id="rId34"/>
    <p:sldId id="284" r:id="rId35"/>
    <p:sldId id="363" r:id="rId36"/>
    <p:sldId id="262" r:id="rId37"/>
    <p:sldId id="286" r:id="rId38"/>
    <p:sldId id="300" r:id="rId39"/>
    <p:sldId id="364" r:id="rId40"/>
    <p:sldId id="337" r:id="rId41"/>
    <p:sldId id="368" r:id="rId42"/>
    <p:sldId id="332" r:id="rId43"/>
    <p:sldId id="312" r:id="rId44"/>
    <p:sldId id="301" r:id="rId45"/>
    <p:sldId id="365" r:id="rId46"/>
    <p:sldId id="366" r:id="rId47"/>
    <p:sldId id="330" r:id="rId48"/>
    <p:sldId id="336" r:id="rId49"/>
    <p:sldId id="310" r:id="rId50"/>
    <p:sldId id="275" r:id="rId51"/>
    <p:sldId id="333" r:id="rId52"/>
    <p:sldId id="273" r:id="rId53"/>
    <p:sldId id="369" r:id="rId54"/>
    <p:sldId id="370" r:id="rId55"/>
    <p:sldId id="304" r:id="rId56"/>
    <p:sldId id="294" r:id="rId57"/>
    <p:sldId id="299" r:id="rId58"/>
    <p:sldId id="334" r:id="rId59"/>
    <p:sldId id="279" r:id="rId60"/>
    <p:sldId id="340" r:id="rId61"/>
    <p:sldId id="339" r:id="rId62"/>
    <p:sldId id="306" r:id="rId63"/>
    <p:sldId id="307" r:id="rId64"/>
    <p:sldId id="346" r:id="rId65"/>
    <p:sldId id="349" r:id="rId66"/>
    <p:sldId id="308" r:id="rId67"/>
    <p:sldId id="328" r:id="rId68"/>
    <p:sldId id="309" r:id="rId69"/>
    <p:sldId id="331" r:id="rId70"/>
    <p:sldId id="329" r:id="rId71"/>
    <p:sldId id="343" r:id="rId72"/>
    <p:sldId id="350" r:id="rId73"/>
    <p:sldId id="351" r:id="rId74"/>
    <p:sldId id="352" r:id="rId75"/>
    <p:sldId id="282" r:id="rId76"/>
    <p:sldId id="322" r:id="rId77"/>
    <p:sldId id="323" r:id="rId78"/>
    <p:sldId id="324"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8"/>
            <p14:sldId id="289"/>
            <p14:sldId id="290"/>
            <p14:sldId id="356"/>
            <p14:sldId id="269"/>
          </p14:sldIdLst>
        </p14:section>
        <p14:section name="データセット" id="{824B3EBD-D20D-47C5-8449-3858C7AE8F75}">
          <p14:sldIdLst>
            <p14:sldId id="259"/>
            <p14:sldId id="270"/>
            <p14:sldId id="276"/>
            <p14:sldId id="305"/>
          </p14:sldIdLst>
        </p14:section>
        <p14:section name="要素技術" id="{06651500-9F65-4E05-9904-98DB0DD17F79}">
          <p14:sldIdLst>
            <p14:sldId id="261"/>
            <p14:sldId id="355"/>
            <p14:sldId id="357"/>
            <p14:sldId id="354"/>
            <p14:sldId id="358"/>
          </p14:sldIdLst>
        </p14:section>
        <p14:section name="実験設定" id="{57D13AC2-5BAF-4A05-8C94-90F750AD787E}">
          <p14:sldIdLst>
            <p14:sldId id="260"/>
            <p14:sldId id="277"/>
            <p14:sldId id="367"/>
            <p14:sldId id="278"/>
            <p14:sldId id="320"/>
            <p14:sldId id="341"/>
            <p14:sldId id="321"/>
            <p14:sldId id="325"/>
            <p14:sldId id="359"/>
            <p14:sldId id="360"/>
            <p14:sldId id="361"/>
            <p14:sldId id="362"/>
            <p14:sldId id="283"/>
            <p14:sldId id="327"/>
            <p14:sldId id="293"/>
            <p14:sldId id="284"/>
            <p14:sldId id="363"/>
          </p14:sldIdLst>
        </p14:section>
        <p14:section name="結果・考察" id="{828C8D22-B344-4004-83A3-6AAF5B2929D4}">
          <p14:sldIdLst>
            <p14:sldId id="262"/>
            <p14:sldId id="286"/>
            <p14:sldId id="300"/>
            <p14:sldId id="364"/>
            <p14:sldId id="337"/>
            <p14:sldId id="368"/>
          </p14:sldIdLst>
        </p14:section>
        <p14:section name="まとめ・課題" id="{1CDB7562-F34D-405E-9325-C263D6928193}">
          <p14:sldIdLst>
            <p14:sldId id="332"/>
            <p14:sldId id="312"/>
            <p14:sldId id="301"/>
            <p14:sldId id="365"/>
            <p14:sldId id="366"/>
            <p14:sldId id="330"/>
            <p14:sldId id="336"/>
          </p14:sldIdLst>
        </p14:section>
        <p14:section name="予備" id="{BBFA7761-7406-4169-9063-D47FBB3FFA2F}">
          <p14:sldIdLst>
            <p14:sldId id="310"/>
            <p14:sldId id="275"/>
            <p14:sldId id="333"/>
            <p14:sldId id="273"/>
            <p14:sldId id="369"/>
            <p14:sldId id="370"/>
            <p14:sldId id="304"/>
            <p14:sldId id="294"/>
            <p14:sldId id="299"/>
            <p14:sldId id="334"/>
            <p14:sldId id="279"/>
            <p14:sldId id="340"/>
            <p14:sldId id="339"/>
            <p14:sldId id="306"/>
            <p14:sldId id="307"/>
            <p14:sldId id="346"/>
            <p14:sldId id="349"/>
            <p14:sldId id="308"/>
            <p14:sldId id="328"/>
            <p14:sldId id="309"/>
            <p14:sldId id="331"/>
            <p14:sldId id="329"/>
            <p14:sldId id="343"/>
            <p14:sldId id="350"/>
            <p14:sldId id="351"/>
            <p14:sldId id="352"/>
            <p14:sldId id="282"/>
            <p14:sldId id="322"/>
            <p14:sldId id="323"/>
            <p14:sldId id="3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79391" autoAdjust="0"/>
  </p:normalViewPr>
  <p:slideViewPr>
    <p:cSldViewPr snapToGrid="0">
      <p:cViewPr varScale="1">
        <p:scale>
          <a:sx n="91" d="100"/>
          <a:sy n="91" d="100"/>
        </p:scale>
        <p:origin x="1992" y="7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2020/7/3</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2020/7/3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illustration2vec\cite</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イラストのより合理的なベクトル化が期待できる手法である</a:t>
            </a:r>
            <a:r>
              <a:rPr kumimoji="1" lang="en-US" altLang="ja-JP" dirty="0"/>
              <a:t>. </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万枚のイラストを用いて学習した事前学習済みモデルが公開されており</a:t>
            </a:r>
            <a:r>
              <a:rPr kumimoji="1" lang="en-US" altLang="ja-JP" dirty="0"/>
              <a:t>,</a:t>
            </a:r>
          </a:p>
          <a:p>
            <a:r>
              <a:rPr kumimoji="1" lang="ja-JP" altLang="en-US" dirty="0"/>
              <a:t>図のように画像から</a:t>
            </a:r>
            <a:r>
              <a:rPr kumimoji="1" lang="en-US" altLang="ja-JP" dirty="0"/>
              <a:t>4096</a:t>
            </a:r>
            <a:r>
              <a:rPr kumimoji="1" lang="ja-JP" altLang="en-US" dirty="0"/>
              <a:t>次元の特徴ベクトルを抽出し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この予測結果は実際に出力された結果ですが</a:t>
            </a:r>
            <a:r>
              <a:rPr kumimoji="1" lang="en-US" altLang="ja-JP" dirty="0"/>
              <a:t>, </a:t>
            </a:r>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コマ画像のエンコーダーとして用いる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302234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a:t>
            </a:r>
          </a:p>
          <a:p>
            <a:r>
              <a:rPr kumimoji="1" lang="ja-JP" altLang="en-US" dirty="0"/>
              <a:t>そこで</a:t>
            </a:r>
            <a:r>
              <a:rPr kumimoji="1" lang="en-US" altLang="ja-JP" dirty="0"/>
              <a:t>, </a:t>
            </a:r>
            <a:r>
              <a:rPr kumimoji="1" lang="ja-JP" altLang="en-US" dirty="0"/>
              <a:t>本実験では日本語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r>
              <a:rPr kumimoji="1" lang="ja-JP" altLang="en-US" dirty="0"/>
              <a:t>詳細は資料をご覧ください</a:t>
            </a:r>
            <a:r>
              <a:rPr kumimoji="1" lang="en-US" altLang="ja-JP" dirty="0"/>
              <a:t>.</a:t>
            </a:r>
          </a:p>
          <a:p>
            <a:r>
              <a:rPr kumimoji="1" lang="en-US" altLang="ja-JP" dirty="0"/>
              <a:t>(</a:t>
            </a:r>
            <a:r>
              <a:rPr kumimoji="1" lang="ja-JP" altLang="en-US" dirty="0"/>
              <a:t>このように同時に変換するのは最大で</a:t>
            </a:r>
            <a:r>
              <a:rPr kumimoji="1" lang="en-US" altLang="ja-JP" dirty="0"/>
              <a:t>1</a:t>
            </a:r>
            <a:r>
              <a:rPr kumimoji="1" lang="ja-JP" altLang="en-US" dirty="0"/>
              <a:t>単語のみとしました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それでは実験の内容に移りたいと思います</a:t>
            </a:r>
            <a:r>
              <a:rPr lang="en-US" altLang="ja-JP" sz="1200" dirty="0">
                <a:solidFill>
                  <a:schemeClr val="tx1">
                    <a:lumMod val="95000"/>
                  </a:schemeClr>
                </a:solidFill>
              </a:rPr>
              <a:t>.</a:t>
            </a:r>
          </a:p>
          <a:p>
            <a:pPr marL="385754" indent="-385754">
              <a:buAutoNum type="arabicPeriod"/>
            </a:pPr>
            <a:r>
              <a:rPr lang="ja-JP" altLang="en-US" sz="1200" dirty="0">
                <a:solidFill>
                  <a:schemeClr val="tx1">
                    <a:lumMod val="95000"/>
                  </a:schemeClr>
                </a:solidFill>
              </a:rPr>
              <a:t>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過去のセリフを考慮した感情推定</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を行った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 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en-US" altLang="ja-JP" b="1" dirty="0"/>
              <a:t>n</a:t>
            </a:r>
            <a:r>
              <a:rPr kumimoji="1" lang="ja-JP" altLang="en-US" b="1" dirty="0"/>
              <a:t>が</a:t>
            </a:r>
            <a:r>
              <a:rPr kumimoji="1" lang="en-US" altLang="ja-JP" b="1" dirty="0"/>
              <a:t>3</a:t>
            </a:r>
            <a:r>
              <a:rPr kumimoji="1" lang="ja-JP" altLang="en-US" b="1" dirty="0"/>
              <a:t>の場合</a:t>
            </a:r>
            <a:r>
              <a:rPr kumimoji="1" lang="en-US" altLang="ja-JP" b="1" dirty="0"/>
              <a:t>,</a:t>
            </a:r>
            <a:r>
              <a:rPr kumimoji="1" lang="ja-JP" altLang="en-US" b="1" dirty="0"/>
              <a:t>を例にとります</a:t>
            </a:r>
            <a:r>
              <a:rPr kumimoji="1" lang="en-US" altLang="ja-JP" b="1" dirty="0"/>
              <a:t>.</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これを</a:t>
            </a:r>
            <a:r>
              <a:rPr kumimoji="1" lang="en-US" altLang="ja-JP" b="0" dirty="0">
                <a:highlight>
                  <a:srgbClr val="ED7D31"/>
                </a:highlight>
              </a:rPr>
              <a:t>3</a:t>
            </a:r>
            <a:r>
              <a:rPr kumimoji="1" lang="ja-JP" altLang="en-US" b="0" dirty="0">
                <a:highlight>
                  <a:srgbClr val="ED7D31"/>
                </a:highlight>
              </a:rPr>
              <a:t>層の多層パーセプトロン</a:t>
            </a:r>
            <a:r>
              <a:rPr kumimoji="1" lang="en-US" altLang="ja-JP" b="0" dirty="0">
                <a:highlight>
                  <a:srgbClr val="ED7D31"/>
                </a:highlight>
              </a:rPr>
              <a:t>, SVM, </a:t>
            </a:r>
            <a:r>
              <a:rPr kumimoji="1" lang="en-US" altLang="ja-JP" b="0" dirty="0" err="1">
                <a:highlight>
                  <a:srgbClr val="ED7D31"/>
                </a:highlight>
              </a:rPr>
              <a:t>RandomForest</a:t>
            </a:r>
            <a:r>
              <a:rPr kumimoji="1" lang="ja-JP" altLang="en-US" b="0" dirty="0">
                <a:highlight>
                  <a:srgbClr val="ED7D31"/>
                </a:highlight>
              </a:rPr>
              <a:t>によって比較しました</a:t>
            </a:r>
            <a:r>
              <a:rPr kumimoji="1" lang="en-US" altLang="ja-JP" b="0" dirty="0">
                <a:highlight>
                  <a:srgbClr val="ED7D31"/>
                </a:highlight>
              </a:rPr>
              <a:t>.</a:t>
            </a:r>
          </a:p>
          <a:p>
            <a:r>
              <a:rPr kumimoji="1" lang="ja-JP" altLang="en-US" b="0" dirty="0">
                <a:highlight>
                  <a:srgbClr val="ED7D31"/>
                </a:highlight>
              </a:rPr>
              <a:t>入力の次元は</a:t>
            </a:r>
            <a:r>
              <a:rPr kumimoji="1" lang="en-US" altLang="ja-JP" dirty="0">
                <a:highlight>
                  <a:srgbClr val="ED7D31"/>
                </a:highlight>
              </a:rPr>
              <a:t>(</a:t>
            </a:r>
            <a:r>
              <a:rPr kumimoji="1" lang="ja-JP" altLang="en-US" dirty="0">
                <a:highlight>
                  <a:srgbClr val="ED7D31"/>
                </a:highlight>
              </a:rPr>
              <a:t>バッチサイズ　</a:t>
            </a:r>
            <a:r>
              <a:rPr kumimoji="1" lang="en-US" altLang="ja-JP" dirty="0">
                <a:highlight>
                  <a:srgbClr val="ED7D31"/>
                </a:highlight>
              </a:rPr>
              <a:t>×</a:t>
            </a:r>
            <a:r>
              <a:rPr kumimoji="1" lang="ja-JP" altLang="en-US" dirty="0">
                <a:highlight>
                  <a:srgbClr val="ED7D31"/>
                </a:highlight>
              </a:rPr>
              <a:t>　</a:t>
            </a:r>
            <a:r>
              <a:rPr kumimoji="1" lang="en-US" altLang="ja-JP" dirty="0">
                <a:highlight>
                  <a:srgbClr val="ED7D31"/>
                </a:highlight>
              </a:rPr>
              <a:t>300)</a:t>
            </a:r>
            <a:r>
              <a:rPr kumimoji="1" lang="ja-JP" altLang="en-US" dirty="0">
                <a:highlight>
                  <a:srgbClr val="ED7D31"/>
                </a:highlight>
              </a:rPr>
              <a:t>となります</a:t>
            </a:r>
            <a:r>
              <a:rPr kumimoji="1" lang="en-US" altLang="ja-JP" dirty="0">
                <a:highlight>
                  <a:srgbClr val="ED7D31"/>
                </a:highlight>
              </a:rPr>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エポック数は</a:t>
            </a:r>
            <a:r>
              <a:rPr kumimoji="1" lang="en-US" altLang="ja-JP" dirty="0"/>
              <a:t>200, </a:t>
            </a:r>
            <a:r>
              <a:rPr kumimoji="1" lang="ja-JP" altLang="en-US" dirty="0"/>
              <a:t>バッチサイズは</a:t>
            </a:r>
            <a:r>
              <a:rPr kumimoji="1" lang="en-US" altLang="ja-JP" dirty="0"/>
              <a:t>16, </a:t>
            </a:r>
            <a:r>
              <a:rPr kumimoji="1" lang="ja-JP" altLang="en-US" dirty="0"/>
              <a:t>損失関数は</a:t>
            </a:r>
            <a:r>
              <a:rPr kumimoji="1" lang="en-US" altLang="ja-JP" dirty="0"/>
              <a:t>cross entropy loss</a:t>
            </a:r>
            <a:r>
              <a:rPr kumimoji="1" lang="ja-JP" altLang="en-US" dirty="0"/>
              <a:t>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エポック数は</a:t>
            </a:r>
            <a:r>
              <a:rPr kumimoji="1" lang="en-US" altLang="ja-JP" dirty="0"/>
              <a:t>200, </a:t>
            </a:r>
            <a:r>
              <a:rPr kumimoji="1" lang="ja-JP" altLang="en-US" dirty="0"/>
              <a:t>バッチサイズは</a:t>
            </a:r>
            <a:r>
              <a:rPr kumimoji="1" lang="en-US" altLang="ja-JP" dirty="0"/>
              <a:t>16, </a:t>
            </a:r>
            <a:r>
              <a:rPr kumimoji="1" lang="ja-JP" altLang="en-US" dirty="0"/>
              <a:t>損失関数は</a:t>
            </a:r>
            <a:r>
              <a:rPr kumimoji="1" lang="en-US" altLang="ja-JP" dirty="0"/>
              <a:t>cross entropy loss</a:t>
            </a:r>
            <a:r>
              <a:rPr kumimoji="1" lang="ja-JP" altLang="en-US" dirty="0"/>
              <a:t>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タッチにおける平均を取った結果を示します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a:t>
            </a:r>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en-US" altLang="ja-JP" dirty="0"/>
              <a:t>accuracy</a:t>
            </a:r>
            <a:r>
              <a:rPr kumimoji="1" lang="ja-JP" altLang="en-US" dirty="0"/>
              <a:t>においてもベースラインをこえ</a:t>
            </a:r>
            <a:r>
              <a:rPr kumimoji="1" lang="en-US" altLang="ja-JP" dirty="0"/>
              <a:t>, </a:t>
            </a:r>
            <a:r>
              <a:rPr kumimoji="1" lang="ja-JP" altLang="en-US" dirty="0"/>
              <a:t>また </a:t>
            </a:r>
            <a:r>
              <a:rPr kumimoji="1" lang="en-US" altLang="ja-JP" dirty="0"/>
              <a:t>last layer </a:t>
            </a:r>
            <a:r>
              <a:rPr kumimoji="1" lang="ja-JP" altLang="en-US" dirty="0"/>
              <a:t>が全体的に　</a:t>
            </a:r>
            <a:r>
              <a:rPr kumimoji="1" lang="en-US" altLang="ja-JP" dirty="0"/>
              <a:t>fixed </a:t>
            </a:r>
            <a:r>
              <a:rPr kumimoji="1" lang="ja-JP" altLang="en-US" dirty="0"/>
              <a:t>を上回ったことから</a:t>
            </a:r>
            <a:endParaRPr kumimoji="1" lang="en-US" altLang="ja-JP" dirty="0"/>
          </a:p>
          <a:p>
            <a:r>
              <a:rPr kumimoji="1" lang="en-US" altLang="ja-JP" dirty="0"/>
              <a:t>Fine – tuning </a:t>
            </a:r>
            <a:r>
              <a:rPr kumimoji="1" lang="ja-JP" altLang="en-US" dirty="0"/>
              <a:t>の有用性を示せた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a:t>
            </a:r>
          </a:p>
          <a:p>
            <a:r>
              <a:rPr kumimoji="1" lang="ja-JP" altLang="en-US" dirty="0"/>
              <a:t>実験</a:t>
            </a:r>
            <a:r>
              <a:rPr kumimoji="1" lang="en-US" altLang="ja-JP" dirty="0"/>
              <a:t>1</a:t>
            </a:r>
            <a:r>
              <a:rPr kumimoji="1" lang="ja-JP" altLang="en-US" dirty="0"/>
              <a:t>に比べて評価は低かった</a:t>
            </a:r>
            <a:endParaRPr kumimoji="1" lang="en-US" altLang="ja-JP" dirty="0"/>
          </a:p>
          <a:p>
            <a:endParaRPr kumimoji="1" lang="en-US" altLang="ja-JP" dirty="0"/>
          </a:p>
          <a:p>
            <a:r>
              <a:rPr kumimoji="1" lang="ja-JP" altLang="en-US" dirty="0"/>
              <a:t>理由、モデルの設計上</a:t>
            </a:r>
            <a:r>
              <a:rPr kumimoji="1" lang="en-US" altLang="ja-JP" dirty="0"/>
              <a:t>, </a:t>
            </a:r>
            <a:r>
              <a:rPr kumimoji="1" lang="ja-JP" altLang="en-US" dirty="0"/>
              <a:t>文のつながりを学習できていなかった</a:t>
            </a:r>
            <a:r>
              <a:rPr kumimoji="1" lang="en-US" altLang="ja-JP" dirty="0"/>
              <a:t>(</a:t>
            </a:r>
            <a:r>
              <a:rPr kumimoji="1" lang="en-US" altLang="ja-JP" dirty="0" err="1"/>
              <a:t>segment_id</a:t>
            </a:r>
            <a:r>
              <a:rPr kumimoji="1" lang="en-US" altLang="ja-JP" dirty="0"/>
              <a:t> </a:t>
            </a:r>
            <a:r>
              <a:rPr kumimoji="1" lang="ja-JP" altLang="en-US" dirty="0"/>
              <a:t>は全て </a:t>
            </a:r>
            <a:r>
              <a:rPr kumimoji="1" lang="en-US" altLang="ja-JP" dirty="0"/>
              <a:t>0)</a:t>
            </a:r>
            <a:r>
              <a:rPr kumimoji="1" lang="ja-JP" altLang="en-US" dirty="0"/>
              <a:t> </a:t>
            </a:r>
            <a:r>
              <a:rPr kumimoji="1" lang="en-US" altLang="ja-JP" dirty="0"/>
              <a:t>(BERT</a:t>
            </a:r>
            <a:r>
              <a:rPr kumimoji="1" lang="ja-JP" altLang="en-US" dirty="0"/>
              <a:t>の良さをつぶしている可能性</a:t>
            </a:r>
            <a:r>
              <a:rPr kumimoji="1" lang="en-US" altLang="ja-JP" dirty="0"/>
              <a:t>)</a:t>
            </a:r>
          </a:p>
          <a:p>
            <a:r>
              <a:rPr kumimoji="1" lang="ja-JP" altLang="en-US" dirty="0"/>
              <a:t>また柔軟になった分</a:t>
            </a:r>
            <a:r>
              <a:rPr kumimoji="1" lang="en-US" altLang="ja-JP" dirty="0"/>
              <a:t>, </a:t>
            </a:r>
            <a:r>
              <a:rPr kumimoji="1" lang="ja-JP" altLang="en-US" dirty="0"/>
              <a:t>より過学習が起きている</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F1</a:t>
            </a:r>
            <a:r>
              <a:rPr kumimoji="1" lang="ja-JP" altLang="en-US" dirty="0"/>
              <a:t>値が増加傾向にあることから</a:t>
            </a:r>
            <a:endParaRPr kumimoji="1" lang="en-US" altLang="ja-JP" dirty="0"/>
          </a:p>
          <a:p>
            <a:r>
              <a:rPr kumimoji="1" lang="ja-JP" altLang="en-US" dirty="0"/>
              <a:t>過去のセリフをより多く考慮することは意味があると推測できる</a:t>
            </a:r>
            <a:r>
              <a:rPr kumimoji="1" lang="en-US" altLang="ja-JP" dirty="0"/>
              <a:t>.</a:t>
            </a:r>
          </a:p>
          <a:p>
            <a:r>
              <a:rPr kumimoji="1" lang="en-US" altLang="ja-JP" dirty="0"/>
              <a:t>N &gt;= 4 </a:t>
            </a:r>
            <a:r>
              <a:rPr kumimoji="1" lang="ja-JP" altLang="en-US" dirty="0"/>
              <a:t>でほとんど結果が変わらないのは</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407735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実験３の結果です</a:t>
            </a:r>
            <a:r>
              <a:rPr kumimoji="1" lang="en-US" altLang="ja-JP" dirty="0"/>
              <a:t>. Accuracy,P-F1</a:t>
            </a:r>
            <a:r>
              <a:rPr kumimoji="1" lang="ja-JP" altLang="en-US" dirty="0"/>
              <a:t>値は実験１と比べても低い結果となったが</a:t>
            </a:r>
            <a:r>
              <a:rPr kumimoji="1" lang="en-US" altLang="ja-JP" dirty="0"/>
              <a:t>,</a:t>
            </a:r>
          </a:p>
          <a:p>
            <a:r>
              <a:rPr kumimoji="1" lang="en-US" altLang="ja-JP" dirty="0"/>
              <a:t>P-Recall</a:t>
            </a:r>
            <a:r>
              <a:rPr kumimoji="1" lang="ja-JP" altLang="en-US" dirty="0" err="1"/>
              <a:t>だけは</a:t>
            </a:r>
            <a:r>
              <a:rPr kumimoji="1" lang="ja-JP" altLang="en-US" dirty="0"/>
              <a:t>高く</a:t>
            </a:r>
            <a:r>
              <a:rPr kumimoji="1" lang="en-US" altLang="ja-JP" dirty="0"/>
              <a:t>, </a:t>
            </a:r>
            <a:r>
              <a:rPr kumimoji="1" lang="ja-JP" altLang="en-US" dirty="0"/>
              <a:t>特に少年漫画タッチにおいては実験１・２ではほとんど識別できていなかったのに対して半分以上識別できていることから</a:t>
            </a:r>
            <a:endParaRPr kumimoji="1" lang="en-US" altLang="ja-JP" dirty="0"/>
          </a:p>
          <a:p>
            <a:r>
              <a:rPr kumimoji="1" lang="en-US" altLang="ja-JP" dirty="0" err="1"/>
              <a:t>Concat</a:t>
            </a:r>
            <a:r>
              <a:rPr kumimoji="1" lang="en-US" altLang="ja-JP" dirty="0"/>
              <a:t> </a:t>
            </a:r>
            <a:r>
              <a:rPr kumimoji="1" lang="ja-JP" altLang="en-US" dirty="0"/>
              <a:t>前の下処理や</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endParaRPr kumimoji="1" lang="en-US" altLang="ja-JP" dirty="0"/>
          </a:p>
          <a:p>
            <a:r>
              <a:rPr kumimoji="1" lang="en-US" altLang="ja-JP" dirty="0"/>
              <a:t>Doc2vec</a:t>
            </a:r>
            <a:r>
              <a:rPr kumimoji="1" lang="ja-JP" altLang="en-US" dirty="0"/>
              <a:t>で得た分散表現からセリフの感情推定を行いました</a:t>
            </a:r>
            <a:r>
              <a:rPr kumimoji="1" lang="en-US" altLang="ja-JP" dirty="0"/>
              <a:t>.</a:t>
            </a:r>
          </a:p>
          <a:p>
            <a:r>
              <a:rPr kumimoji="1" lang="ja-JP" altLang="en-US" dirty="0"/>
              <a:t>ベースラインを大きく上回る成果は出ませんでしたが</a:t>
            </a:r>
            <a:r>
              <a:rPr kumimoji="1" lang="en-US" altLang="ja-JP" dirty="0"/>
              <a:t>,</a:t>
            </a:r>
          </a:p>
          <a:p>
            <a:r>
              <a:rPr kumimoji="1" lang="ja-JP" altLang="en-US" dirty="0"/>
              <a:t>時系列を考慮することの有用性を確認できました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43685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マンガの内容理解</a:t>
            </a:r>
            <a:r>
              <a:rPr kumimoji="1" lang="en-US" altLang="ja-JP" dirty="0"/>
              <a:t>, </a:t>
            </a:r>
            <a:r>
              <a:rPr kumimoji="1" lang="ja-JP" altLang="en-US" dirty="0"/>
              <a:t>コミック工学に注目しました</a:t>
            </a:r>
            <a:r>
              <a:rPr kumimoji="1" lang="en-US" altLang="ja-JP" dirty="0"/>
              <a:t>.</a:t>
            </a:r>
          </a:p>
          <a:p>
            <a:r>
              <a:rPr kumimoji="1" lang="ja-JP" altLang="en-US" dirty="0"/>
              <a:t>コミック工学では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510799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次にデータについての考察を述べます</a:t>
            </a:r>
            <a:r>
              <a:rPr kumimoji="1" lang="en-US" altLang="ja-JP" dirty="0"/>
              <a:t>.</a:t>
            </a:r>
          </a:p>
          <a:p>
            <a:r>
              <a:rPr kumimoji="1" lang="ja-JP" altLang="en-US" dirty="0"/>
              <a:t>この図は少年漫画タッチのオリジナルのセリフの分散表現について</a:t>
            </a:r>
            <a:r>
              <a:rPr kumimoji="1" lang="en-US" altLang="ja-JP" dirty="0"/>
              <a:t>,</a:t>
            </a:r>
          </a:p>
          <a:p>
            <a:r>
              <a:rPr kumimoji="1" lang="en-US" altLang="ja-JP" dirty="0"/>
              <a:t>T-</a:t>
            </a:r>
            <a:r>
              <a:rPr kumimoji="1" lang="en-US" altLang="ja-JP" dirty="0" err="1"/>
              <a:t>sne</a:t>
            </a:r>
            <a:r>
              <a:rPr kumimoji="1" lang="ja-JP" altLang="en-US" dirty="0"/>
              <a:t>を用いて</a:t>
            </a:r>
            <a:r>
              <a:rPr kumimoji="1" lang="en-US" altLang="ja-JP" dirty="0"/>
              <a:t>2</a:t>
            </a:r>
            <a:r>
              <a:rPr kumimoji="1" lang="ja-JP" altLang="en-US" dirty="0"/>
              <a:t>次元にマッピングしたもので</a:t>
            </a:r>
            <a:r>
              <a:rPr kumimoji="1" lang="en-US" altLang="ja-JP" dirty="0"/>
              <a:t>, </a:t>
            </a:r>
            <a:r>
              <a:rPr kumimoji="1" lang="ja-JP" altLang="en-US" dirty="0"/>
              <a:t>それぞれの軸は </a:t>
            </a:r>
            <a:r>
              <a:rPr kumimoji="1" lang="en-US" altLang="ja-JP" dirty="0"/>
              <a:t>T-</a:t>
            </a:r>
            <a:r>
              <a:rPr kumimoji="1" lang="en-US" altLang="ja-JP" dirty="0" err="1"/>
              <a:t>sne</a:t>
            </a:r>
            <a:r>
              <a:rPr kumimoji="1" lang="ja-JP" altLang="en-US" dirty="0"/>
              <a:t>によって求められた特徴量を表しています</a:t>
            </a:r>
            <a:r>
              <a:rPr kumimoji="1" lang="en-US" altLang="ja-JP" dirty="0"/>
              <a:t>.</a:t>
            </a:r>
          </a:p>
          <a:p>
            <a:r>
              <a:rPr kumimoji="1" lang="ja-JP" altLang="en-US" dirty="0"/>
              <a:t>喜楽ラベルのまとまりはいくつか見られますが</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2669872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明確な境界は見えませんでした</a:t>
            </a:r>
            <a:r>
              <a:rPr kumimoji="1" lang="en-US" altLang="ja-JP" dirty="0"/>
              <a:t>.</a:t>
            </a:r>
          </a:p>
          <a:p>
            <a:endParaRPr kumimoji="1" lang="en-US" altLang="ja-JP" dirty="0"/>
          </a:p>
          <a:p>
            <a:r>
              <a:rPr kumimoji="1" lang="ja-JP" altLang="en-US" dirty="0"/>
              <a:t>これは</a:t>
            </a:r>
            <a:r>
              <a:rPr kumimoji="1" lang="en-US" altLang="ja-JP" dirty="0"/>
              <a:t>, Doc2Vec</a:t>
            </a:r>
            <a:r>
              <a:rPr kumimoji="1" lang="ja-JP" altLang="en-US" dirty="0"/>
              <a:t>が文脈よりも出現単語に影響を受けて学習するという性質と</a:t>
            </a:r>
            <a:endParaRPr kumimoji="1" lang="en-US" altLang="ja-JP" dirty="0"/>
          </a:p>
          <a:p>
            <a:r>
              <a:rPr kumimoji="1" lang="ja-JP" altLang="en-US" dirty="0"/>
              <a:t>そもそも漫画特有の口語表現などが学習されていなかったことによるものだと考えられ</a:t>
            </a:r>
            <a:r>
              <a:rPr kumimoji="1" lang="en-US" altLang="ja-JP" dirty="0"/>
              <a:t>,</a:t>
            </a:r>
          </a:p>
          <a:p>
            <a:endParaRPr kumimoji="1" lang="en-US" altLang="ja-JP" dirty="0"/>
          </a:p>
          <a:p>
            <a:r>
              <a:rPr kumimoji="1" lang="en-US" altLang="ja-JP" dirty="0"/>
              <a:t>Manga109</a:t>
            </a:r>
            <a:r>
              <a:rPr kumimoji="1" lang="ja-JP" altLang="en-US" dirty="0"/>
              <a:t>のセリフの追加学習や</a:t>
            </a:r>
            <a:r>
              <a:rPr kumimoji="1" lang="en-US" altLang="ja-JP" dirty="0"/>
              <a:t>BERT</a:t>
            </a:r>
            <a:r>
              <a:rPr kumimoji="1" lang="ja-JP" altLang="en-US" dirty="0"/>
              <a:t>などの他の分散表現獲得手法の検討</a:t>
            </a:r>
            <a:r>
              <a:rPr kumimoji="1" lang="en-US" altLang="ja-JP" dirty="0"/>
              <a:t>, </a:t>
            </a:r>
            <a:r>
              <a:rPr kumimoji="1" lang="ja-JP" altLang="en-US" dirty="0"/>
              <a:t>比較が</a:t>
            </a:r>
            <a:endParaRPr kumimoji="1" lang="en-US" altLang="ja-JP" dirty="0"/>
          </a:p>
          <a:p>
            <a:r>
              <a:rPr kumimoji="1" lang="ja-JP" altLang="en-US" dirty="0"/>
              <a:t>必要であると推測できます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35280606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69</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184935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自然言語と画像から構成されるマルチモーダルなデータを扱います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自然言語処理による研究は少ないのが現状です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ja-JP" altLang="en-US" b="1" dirty="0"/>
              <a:t>まず</a:t>
            </a:r>
            <a:r>
              <a:rPr kumimoji="1" lang="en-US" altLang="ja-JP" b="1" dirty="0"/>
              <a:t>, </a:t>
            </a:r>
            <a:r>
              <a:rPr kumimoji="1" lang="ja-JP" altLang="en-US" b="1" dirty="0"/>
              <a:t>時系列長が</a:t>
            </a:r>
            <a:r>
              <a:rPr kumimoji="1" lang="en-US" altLang="ja-JP" b="1" dirty="0"/>
              <a:t>2</a:t>
            </a:r>
            <a:r>
              <a:rPr kumimoji="1" lang="ja-JP" altLang="en-US" b="1" dirty="0"/>
              <a:t>の場合</a:t>
            </a:r>
            <a:r>
              <a:rPr kumimoji="1" lang="en-US" altLang="ja-JP" b="1" dirty="0"/>
              <a:t>, </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その分散表現を零ベクトルとする</a:t>
            </a:r>
            <a:r>
              <a:rPr kumimoji="1" lang="en-US" altLang="ja-JP" b="0" dirty="0"/>
              <a:t>padding</a:t>
            </a:r>
            <a:r>
              <a:rPr kumimoji="1" lang="ja-JP" altLang="en-US" b="0" dirty="0"/>
              <a:t>トークンをおくことでこの問題を解決しました</a:t>
            </a:r>
            <a:r>
              <a:rPr kumimoji="1" lang="en-US" altLang="ja-JP" b="0" dirty="0"/>
              <a:t>.</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1</a:t>
            </a:r>
            <a:r>
              <a:rPr kumimoji="1" lang="ja-JP" altLang="en-US" b="0" dirty="0"/>
              <a:t>つの吹き出しの中を</a:t>
            </a:r>
            <a:r>
              <a:rPr kumimoji="1" lang="en-US" altLang="ja-JP" b="0" dirty="0"/>
              <a:t>1</a:t>
            </a:r>
            <a:r>
              <a:rPr kumimoji="1" lang="ja-JP" altLang="en-US" b="0" dirty="0"/>
              <a:t>文としています</a:t>
            </a:r>
            <a:r>
              <a:rPr kumimoji="1" lang="en-US" altLang="ja-JP" b="0" dirty="0"/>
              <a:t>.</a:t>
            </a:r>
          </a:p>
          <a:p>
            <a:endParaRPr kumimoji="1" lang="ja-JP" altLang="en-US"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75</a:t>
            </a:fld>
            <a:endParaRPr kumimoji="1" lang="ja-JP" altLang="en-US"/>
          </a:p>
        </p:txBody>
      </p:sp>
    </p:spTree>
    <p:extLst>
      <p:ext uri="{BB962C8B-B14F-4D97-AF65-F5344CB8AC3E}">
        <p14:creationId xmlns:p14="http://schemas.microsoft.com/office/powerpoint/2010/main" val="4101480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同様にその一つ前のセリフを共に入力し</a:t>
            </a:r>
            <a:r>
              <a:rPr kumimoji="1" lang="en-US" altLang="ja-JP" dirty="0"/>
              <a:t>, </a:t>
            </a:r>
            <a:r>
              <a:rPr kumimoji="1" lang="ja-JP" altLang="en-US" dirty="0"/>
              <a:t>最後の隠れ層の出力のみを取り出します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76</a:t>
            </a:fld>
            <a:endParaRPr kumimoji="1" lang="ja-JP" altLang="en-US"/>
          </a:p>
        </p:txBody>
      </p:sp>
    </p:spTree>
    <p:extLst>
      <p:ext uri="{BB962C8B-B14F-4D97-AF65-F5344CB8AC3E}">
        <p14:creationId xmlns:p14="http://schemas.microsoft.com/office/powerpoint/2010/main" val="3720608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77</a:t>
            </a:fld>
            <a:endParaRPr kumimoji="1" lang="ja-JP" altLang="en-US"/>
          </a:p>
        </p:txBody>
      </p:sp>
    </p:spTree>
    <p:extLst>
      <p:ext uri="{BB962C8B-B14F-4D97-AF65-F5344CB8AC3E}">
        <p14:creationId xmlns:p14="http://schemas.microsoft.com/office/powerpoint/2010/main" val="1690585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78</a:t>
            </a:fld>
            <a:endParaRPr kumimoji="1" lang="ja-JP" altLang="en-US"/>
          </a:p>
        </p:txBody>
      </p:sp>
    </p:spTree>
    <p:extLst>
      <p:ext uri="{BB962C8B-B14F-4D97-AF65-F5344CB8AC3E}">
        <p14:creationId xmlns:p14="http://schemas.microsoft.com/office/powerpoint/2010/main" val="97057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そのためのタスクとしてセリフの感情推定を設定しました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2020/7/3</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2020/7/3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2020/7/3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2020/7/3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2020/7/3</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2020/7/3</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9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9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9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7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2.png"/><Relationship Id="rId7" Type="http://schemas.openxmlformats.org/officeDocument/2006/relationships/image" Target="../media/image22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rmAutofit fontScale="90000"/>
          </a:bodyPr>
          <a:lstStyle/>
          <a:p>
            <a:r>
              <a:rPr lang="en-US" altLang="ja-JP" sz="4400" dirty="0">
                <a:solidFill>
                  <a:schemeClr val="tx1">
                    <a:lumMod val="95000"/>
                  </a:schemeClr>
                </a:solidFill>
              </a:rPr>
              <a:t>4 </a:t>
            </a:r>
            <a:r>
              <a:rPr lang="ja-JP" altLang="en-US" sz="4400" dirty="0">
                <a:solidFill>
                  <a:schemeClr val="tx1">
                    <a:lumMod val="95000"/>
                  </a:schemeClr>
                </a:solidFill>
              </a:rPr>
              <a:t>コマストーリーデータセット</a:t>
            </a:r>
            <a:endParaRPr lang="ja-JP" altLang="en-US" sz="405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340637" y="5958969"/>
            <a:ext cx="3944923" cy="438582"/>
          </a:xfrm>
          <a:prstGeom prst="rect">
            <a:avLst/>
          </a:prstGeom>
          <a:noFill/>
        </p:spPr>
        <p:txBody>
          <a:bodyPr wrap="square" rtlCol="0">
            <a:spAutoFit/>
          </a:bodyPr>
          <a:lstStyle/>
          <a:p>
            <a:pPr algn="ctr"/>
            <a:r>
              <a:rPr lang="en-US" altLang="ja-JP" sz="750" dirty="0"/>
              <a:t>4</a:t>
            </a:r>
            <a:r>
              <a:rPr lang="ja-JP" altLang="en-US" sz="750" dirty="0"/>
              <a:t> コマ漫画ストーリーデータセット（創作者と人工知能</a:t>
            </a:r>
            <a:r>
              <a:rPr lang="en-US" altLang="ja-JP" sz="750" dirty="0"/>
              <a:t>: </a:t>
            </a:r>
            <a:r>
              <a:rPr lang="ja-JP" altLang="en-US" sz="750" dirty="0"/>
              <a:t>共作実現に向けた</a:t>
            </a:r>
            <a:endParaRPr lang="en-US" altLang="ja-JP" sz="750" dirty="0"/>
          </a:p>
          <a:p>
            <a:pPr algn="ctr"/>
            <a:r>
              <a:rPr lang="ja-JP" altLang="en-US" sz="750" dirty="0"/>
              <a:t>         創作過程とメタデータ付与 </a:t>
            </a:r>
            <a:r>
              <a:rPr lang="en-US" altLang="ja-JP" sz="750" dirty="0"/>
              <a:t>4</a:t>
            </a:r>
            <a:r>
              <a:rPr lang="ja-JP" altLang="en-US" sz="750" dirty="0"/>
              <a:t> コマ漫画ストーリーデータセット</a:t>
            </a:r>
            <a:r>
              <a:rPr lang="en-US" altLang="ja-JP" sz="750" dirty="0"/>
              <a:t>)</a:t>
            </a:r>
            <a:r>
              <a:rPr lang="ja-JP" altLang="en-US" sz="750" dirty="0"/>
              <a:t>     上野未貴</a:t>
            </a:r>
            <a:endParaRPr lang="en-US" altLang="ja-JP" sz="75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78605" cy="3972487"/>
            <a:chOff x="975613" y="779620"/>
            <a:chExt cx="7378605"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70810"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7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buNone/>
            </a:pPr>
            <a:r>
              <a:rPr lang="ja-JP" altLang="en-US" sz="2400" cap="none" dirty="0"/>
              <a:t>ニュートラル　喜楽　驚愕　恐怖　悲哀　憤怒　嫌悪</a:t>
            </a:r>
            <a:endParaRPr lang="en-US" altLang="ja-JP" sz="2400" cap="none" dirty="0"/>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15</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16</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17</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62541"/>
          </a:xfrm>
          <a:prstGeom prst="rect">
            <a:avLst/>
          </a:prstGeom>
          <a:noFill/>
        </p:spPr>
        <p:txBody>
          <a:bodyPr wrap="square" rtlCol="0">
            <a:spAutoFit/>
          </a:bodyPr>
          <a:lstStyle/>
          <a:p>
            <a:endParaRPr kumimoji="1" lang="en-US" altLang="ja-JP" sz="3200" dirty="0"/>
          </a:p>
          <a:p>
            <a:pPr marL="342900" indent="-342900">
              <a:buFont typeface="Arial" panose="020B0604020202020204" pitchFamily="34" charset="0"/>
              <a:buChar char="•"/>
            </a:pPr>
            <a:r>
              <a:rPr kumimoji="1" lang="en-US" altLang="ja-JP" sz="2400" dirty="0"/>
              <a:t>Masaki Saito </a:t>
            </a:r>
            <a:r>
              <a:rPr kumimoji="1" lang="ja-JP" altLang="en-US" sz="2400" dirty="0"/>
              <a:t>と </a:t>
            </a:r>
            <a:r>
              <a:rPr kumimoji="1" lang="en-US" altLang="ja-JP" sz="2400" dirty="0"/>
              <a:t>Yusuke Matsui </a:t>
            </a:r>
            <a:r>
              <a:rPr kumimoji="1" lang="ja-JP" altLang="en-US" sz="2400" dirty="0" err="1"/>
              <a:t>らが</a:t>
            </a:r>
            <a:r>
              <a:rPr kumimoji="1" lang="ja-JP" altLang="en-US" sz="2400" dirty="0"/>
              <a:t>提案した</a:t>
            </a:r>
            <a:endParaRPr kumimoji="1" lang="en-US" altLang="ja-JP" sz="2400" dirty="0"/>
          </a:p>
          <a:p>
            <a:r>
              <a:rPr kumimoji="1" lang="en-US" altLang="ja-JP" sz="2400" dirty="0"/>
              <a:t>    </a:t>
            </a:r>
            <a:r>
              <a:rPr kumimoji="1" lang="ja-JP" altLang="en-US" sz="2400" dirty="0"/>
              <a:t>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1600" dirty="0"/>
          </a:p>
          <a:p>
            <a:endParaRPr kumimoji="1" lang="ja-JP" altLang="en-US" sz="16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endParaRPr kumimoji="1" lang="ja-JP" altLang="en-US" sz="1200" dirty="0"/>
          </a:p>
        </p:txBody>
      </p:sp>
    </p:spTree>
    <p:extLst>
      <p:ext uri="{BB962C8B-B14F-4D97-AF65-F5344CB8AC3E}">
        <p14:creationId xmlns:p14="http://schemas.microsoft.com/office/powerpoint/2010/main" val="2928824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00986"/>
          </a:xfrm>
          <a:prstGeom prst="rect">
            <a:avLst/>
          </a:prstGeom>
          <a:noFill/>
        </p:spPr>
        <p:txBody>
          <a:bodyPr wrap="square" rtlCol="0">
            <a:spAutoFit/>
          </a:bodyPr>
          <a:lstStyle/>
          <a:p>
            <a:r>
              <a:rPr kumimoji="1" lang="ja-JP" altLang="en-US" sz="2800" dirty="0"/>
              <a:t>事前学習済みモデル</a:t>
            </a:r>
            <a:endParaRPr kumimoji="1" lang="en-US" altLang="ja-JP" sz="2800" dirty="0"/>
          </a:p>
          <a:p>
            <a:endParaRPr lang="en-US" altLang="ja-JP" sz="2000" dirty="0"/>
          </a:p>
          <a:p>
            <a:pPr marL="342900" indent="-342900">
              <a:buFont typeface="Arial" panose="020B0604020202020204" pitchFamily="34" charset="0"/>
              <a:buChar char="•"/>
            </a:pPr>
            <a:r>
              <a:rPr kumimoji="1" lang="en-US" altLang="ja-JP" sz="2000" dirty="0" err="1"/>
              <a:t>Danbooru</a:t>
            </a:r>
            <a:r>
              <a:rPr kumimoji="1" lang="en-US" altLang="ja-JP" sz="2000" dirty="0"/>
              <a:t> </a:t>
            </a:r>
            <a:r>
              <a:rPr kumimoji="1" lang="ja-JP" altLang="en-US" sz="2000" dirty="0"/>
              <a:t>・ </a:t>
            </a:r>
            <a:r>
              <a:rPr kumimoji="1" lang="en-US" altLang="ja-JP" sz="2000" dirty="0" err="1"/>
              <a:t>Safebooru</a:t>
            </a:r>
            <a:r>
              <a:rPr kumimoji="1" lang="en-US" altLang="ja-JP" sz="2000" dirty="0"/>
              <a:t> </a:t>
            </a:r>
            <a:r>
              <a:rPr kumimoji="1" lang="ja-JP" altLang="en-US" sz="2000" dirty="0"/>
              <a:t>から</a:t>
            </a:r>
            <a:endParaRPr kumimoji="1" lang="en-US" altLang="ja-JP" sz="2000" dirty="0"/>
          </a:p>
          <a:p>
            <a:r>
              <a:rPr kumimoji="1" lang="en-US" altLang="ja-JP" sz="2000" dirty="0"/>
              <a:t>     </a:t>
            </a:r>
            <a:r>
              <a:rPr kumimoji="1" lang="ja-JP" altLang="en-US" sz="2000" dirty="0"/>
              <a:t>約 </a:t>
            </a:r>
            <a:r>
              <a:rPr kumimoji="1" lang="en-US" altLang="ja-JP" sz="2000" dirty="0"/>
              <a:t>100 </a:t>
            </a:r>
            <a:r>
              <a:rPr kumimoji="1" lang="ja-JP" altLang="en-US" sz="2000" dirty="0"/>
              <a:t>万枚のイラストを用いて学習</a:t>
            </a:r>
            <a:endParaRPr kumimoji="1" lang="en-US" altLang="ja-JP" sz="2000" dirty="0"/>
          </a:p>
          <a:p>
            <a:endParaRPr kumimoji="1" lang="en-US" altLang="ja-JP" sz="2000" dirty="0"/>
          </a:p>
          <a:p>
            <a:pPr marL="342900" indent="-342900">
              <a:buFont typeface="Arial" panose="020B0604020202020204" pitchFamily="34" charset="0"/>
              <a:buChar char="•"/>
            </a:pPr>
            <a:r>
              <a:rPr kumimoji="1" lang="ja-JP" altLang="en-US" sz="2000" dirty="0"/>
              <a:t>本実験ではコマ画像のエンコーダとしてのみ用いる</a:t>
            </a:r>
            <a:endParaRPr kumimoji="1" lang="en-US" altLang="ja-JP" sz="20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特徴ベクトル抽出</a:t>
              </a:r>
            </a:p>
          </p:txBody>
        </p:sp>
      </p:grpSp>
    </p:spTree>
    <p:extLst>
      <p:ext uri="{BB962C8B-B14F-4D97-AF65-F5344CB8AC3E}">
        <p14:creationId xmlns:p14="http://schemas.microsoft.com/office/powerpoint/2010/main" val="94334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クラスのセリフの感情推定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err="1">
                <a:solidFill>
                  <a:schemeClr val="tx1"/>
                </a:solidFill>
              </a:rPr>
              <a:t>つの</a:t>
            </a:r>
            <a:r>
              <a:rPr lang="ja-JP" altLang="en-US" sz="2400" cap="none" dirty="0">
                <a:solidFill>
                  <a:schemeClr val="tx1"/>
                </a:solidFill>
              </a:rPr>
              <a:t>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908707" y="2392548"/>
            <a:ext cx="7646627" cy="1522503"/>
          </a:xfrm>
        </p:spPr>
        <p:txBody>
          <a:bodyPr>
            <a:normAutofit/>
          </a:bodyPr>
          <a:lstStyle/>
          <a:p>
            <a:pPr marL="0" indent="0">
              <a:buNone/>
            </a:pPr>
            <a:r>
              <a:rPr lang="ja-JP" altLang="en-US" sz="2000" b="1" cap="none" dirty="0">
                <a:solidFill>
                  <a:schemeClr val="tx1">
                    <a:lumMod val="95000"/>
                  </a:schemeClr>
                </a:solidFill>
              </a:rPr>
              <a:t>日本語 </a:t>
            </a:r>
            <a:r>
              <a:rPr lang="en-US" altLang="ja-JP" sz="2000" b="1" cap="none" dirty="0">
                <a:solidFill>
                  <a:schemeClr val="tx1">
                    <a:lumMod val="95000"/>
                  </a:schemeClr>
                </a:solidFill>
              </a:rPr>
              <a:t>WordNet </a:t>
            </a:r>
            <a:r>
              <a:rPr lang="ja-JP" altLang="en-US" sz="2000" cap="none" dirty="0">
                <a:solidFill>
                  <a:schemeClr val="tx1">
                    <a:lumMod val="95000"/>
                  </a:schemeClr>
                </a:solidFill>
              </a:rPr>
              <a:t>のシソーラスを用いてデータを拡張</a:t>
            </a: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98053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
        <p:nvSpPr>
          <p:cNvPr id="22" name="タイトル 1">
            <a:extLst>
              <a:ext uri="{FF2B5EF4-FFF2-40B4-BE49-F238E27FC236}">
                <a16:creationId xmlns:a16="http://schemas.microsoft.com/office/drawing/2014/main" id="{CE2EFA85-5D9A-4535-ABAF-988DD3E64C90}"/>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cap="none" dirty="0">
                <a:solidFill>
                  <a:schemeClr val="tx1"/>
                </a:solidFill>
              </a:rPr>
              <a:t>Data Augmentation</a:t>
            </a:r>
            <a:endParaRPr lang="ja-JP" altLang="en-US" cap="none" dirty="0">
              <a:solidFill>
                <a:schemeClr val="tx1"/>
              </a:solidFill>
            </a:endParaRPr>
          </a:p>
        </p:txBody>
      </p:sp>
    </p:spTree>
    <p:extLst>
      <p:ext uri="{BB962C8B-B14F-4D97-AF65-F5344CB8AC3E}">
        <p14:creationId xmlns:p14="http://schemas.microsoft.com/office/powerpoint/2010/main" val="81639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140915" y="1635371"/>
            <a:ext cx="3144645" cy="4540735"/>
            <a:chOff x="3691061" y="1890488"/>
            <a:chExt cx="2488924" cy="4424655"/>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01555"/>
            </a:xfrm>
            <a:prstGeom prst="rect">
              <a:avLst/>
            </a:prstGeom>
            <a:noFill/>
          </p:spPr>
          <p:txBody>
            <a:bodyPr wrap="square" rtlCol="0">
              <a:spAutoFit/>
            </a:bodyPr>
            <a:lstStyle/>
            <a:p>
              <a:pPr algn="ctr"/>
              <a:r>
                <a:rPr kumimoji="1" lang="en-US" altLang="ja-JP" dirty="0"/>
                <a:t>dim : 768</a:t>
              </a:r>
              <a:endParaRPr kumimoji="1" lang="ja-JP" altLang="en-US" dirty="0"/>
            </a:p>
          </p:txBody>
        </p:sp>
        <p:sp>
          <p:nvSpPr>
            <p:cNvPr id="27" name="正方形/長方形 26">
              <a:extLst>
                <a:ext uri="{FF2B5EF4-FFF2-40B4-BE49-F238E27FC236}">
                  <a16:creationId xmlns:a16="http://schemas.microsoft.com/office/drawing/2014/main" id="{F841E150-B9D8-4D66-92F7-522FE1333CE1}"/>
                </a:ext>
              </a:extLst>
            </p:cNvPr>
            <p:cNvSpPr/>
            <p:nvPr/>
          </p:nvSpPr>
          <p:spPr>
            <a:xfrm>
              <a:off x="3691061" y="4849922"/>
              <a:ext cx="1759492" cy="6924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3768324" y="1890488"/>
              <a:ext cx="1602019" cy="427202"/>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4452582" cy="3693319"/>
          </a:xfrm>
          <a:prstGeom prst="rect">
            <a:avLst/>
          </a:prstGeom>
          <a:noFill/>
        </p:spPr>
        <p:txBody>
          <a:bodyPr wrap="square" rtlCol="0">
            <a:spAutoFit/>
          </a:bodyPr>
          <a:lstStyle/>
          <a:p>
            <a:r>
              <a:rPr lang="ja-JP" altLang="en-US" sz="2400" dirty="0">
                <a:solidFill>
                  <a:schemeClr val="tx1">
                    <a:lumMod val="95000"/>
                  </a:schemeClr>
                </a:solidFill>
              </a:rPr>
              <a:t>識別器は </a:t>
            </a:r>
            <a:r>
              <a:rPr lang="en-US" altLang="ja-JP" sz="2400" dirty="0">
                <a:solidFill>
                  <a:schemeClr val="tx1">
                    <a:lumMod val="95000"/>
                  </a:schemeClr>
                </a:solidFill>
              </a:rPr>
              <a:t>3 </a:t>
            </a:r>
            <a:r>
              <a:rPr lang="ja-JP" altLang="en-US" sz="2400" dirty="0">
                <a:solidFill>
                  <a:schemeClr val="tx1">
                    <a:lumMod val="95000"/>
                  </a:schemeClr>
                </a:solidFill>
              </a:rPr>
              <a:t>層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の重みをすべて固定</a:t>
            </a:r>
            <a:endParaRPr lang="en-US" altLang="ja-JP" sz="2400" dirty="0">
              <a:solidFill>
                <a:schemeClr val="tx1">
                  <a:lumMod val="95000"/>
                </a:schemeClr>
              </a:solidFill>
            </a:endParaRPr>
          </a:p>
          <a:p>
            <a:r>
              <a:rPr lang="en-US" altLang="ja-JP" sz="2400" dirty="0">
                <a:solidFill>
                  <a:schemeClr val="tx1">
                    <a:lumMod val="95000"/>
                  </a:schemeClr>
                </a:solidFill>
              </a:rPr>
              <a:t>	- </a:t>
            </a:r>
            <a:r>
              <a:rPr lang="en-US" altLang="ja-JP" sz="2400" b="1" dirty="0">
                <a:solidFill>
                  <a:schemeClr val="tx1">
                    <a:lumMod val="95000"/>
                  </a:schemeClr>
                </a:solidFill>
              </a:rPr>
              <a:t>BERT fixed</a:t>
            </a:r>
          </a:p>
          <a:p>
            <a:r>
              <a:rPr lang="ja-JP" altLang="en-US" sz="2400" dirty="0">
                <a:solidFill>
                  <a:schemeClr val="tx1">
                    <a:lumMod val="95000"/>
                  </a:schemeClr>
                </a:solidFill>
              </a:rPr>
              <a:t>・最終層のパラメータのみ</a:t>
            </a:r>
            <a:endParaRPr lang="en-US" altLang="ja-JP" sz="2400" dirty="0">
              <a:solidFill>
                <a:schemeClr val="tx1">
                  <a:lumMod val="95000"/>
                </a:schemeClr>
              </a:solidFill>
            </a:endParaRPr>
          </a:p>
          <a:p>
            <a:r>
              <a:rPr lang="ja-JP" altLang="en-US" sz="2400" dirty="0">
                <a:solidFill>
                  <a:schemeClr val="tx1">
                    <a:lumMod val="95000"/>
                  </a:schemeClr>
                </a:solidFill>
              </a:rPr>
              <a:t>　チューニング</a:t>
            </a:r>
            <a:endParaRPr lang="en-US" altLang="ja-JP" sz="2400" dirty="0">
              <a:solidFill>
                <a:schemeClr val="tx1">
                  <a:lumMod val="95000"/>
                </a:schemeClr>
              </a:solidFill>
            </a:endParaRPr>
          </a:p>
          <a:p>
            <a:r>
              <a:rPr lang="en-US" altLang="ja-JP" sz="2400" dirty="0">
                <a:solidFill>
                  <a:schemeClr val="tx1">
                    <a:lumMod val="95000"/>
                  </a:schemeClr>
                </a:solidFill>
              </a:rPr>
              <a:t>	- </a:t>
            </a:r>
            <a:r>
              <a:rPr lang="en-US" altLang="ja-JP" sz="24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mc:Choice xmlns:a14="http://schemas.microsoft.com/office/drawing/2010/main"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 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のマルチモーダル化</a:t>
            </a:r>
            <a:endParaRPr lang="en-US" altLang="ja-JP" sz="24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データセットの整備上</a:t>
            </a:r>
            <a:r>
              <a:rPr lang="en-US" altLang="ja-JP" sz="2100" dirty="0">
                <a:solidFill>
                  <a:schemeClr val="tx1">
                    <a:lumMod val="95000"/>
                  </a:schemeClr>
                </a:solidFill>
              </a:rPr>
              <a:t>,</a:t>
            </a:r>
          </a:p>
          <a:p>
            <a:pPr marL="0" indent="0">
              <a:buNone/>
            </a:pPr>
            <a:r>
              <a:rPr lang="ja-JP" altLang="en-US" sz="2100" u="sng" dirty="0">
                <a:solidFill>
                  <a:schemeClr val="tx1">
                    <a:lumMod val="95000"/>
                  </a:schemeClr>
                </a:solidFill>
              </a:rPr>
              <a:t>少年漫画タッチ</a:t>
            </a:r>
            <a:r>
              <a:rPr lang="en-US" altLang="ja-JP" sz="2100" dirty="0">
                <a:solidFill>
                  <a:schemeClr val="tx1">
                    <a:lumMod val="95000"/>
                  </a:schemeClr>
                </a:solidFill>
              </a:rPr>
              <a:t>, </a:t>
            </a:r>
            <a:r>
              <a:rPr lang="ja-JP" altLang="en-US" sz="2100" u="sng" dirty="0">
                <a:solidFill>
                  <a:schemeClr val="tx1">
                    <a:lumMod val="95000"/>
                  </a:schemeClr>
                </a:solidFill>
              </a:rPr>
              <a:t>青年漫画タッチ</a:t>
            </a:r>
            <a:r>
              <a:rPr lang="en-US" altLang="ja-JP" sz="2100" dirty="0">
                <a:solidFill>
                  <a:schemeClr val="tx1">
                    <a:lumMod val="95000"/>
                  </a:schemeClr>
                </a:solidFill>
              </a:rPr>
              <a:t>,</a:t>
            </a:r>
          </a:p>
          <a:p>
            <a:pPr marL="0" indent="0">
              <a:buNone/>
            </a:pPr>
            <a:r>
              <a:rPr lang="ja-JP" altLang="en-US" sz="2100" u="sng" dirty="0">
                <a:solidFill>
                  <a:schemeClr val="tx1">
                    <a:lumMod val="95000"/>
                  </a:schemeClr>
                </a:solidFill>
              </a:rPr>
              <a:t>萌えタッチ</a:t>
            </a:r>
            <a:r>
              <a:rPr lang="ja-JP" altLang="en-US" sz="2100" dirty="0">
                <a:solidFill>
                  <a:schemeClr val="tx1">
                    <a:lumMod val="95000"/>
                  </a:schemeClr>
                </a:solidFill>
              </a:rPr>
              <a:t> のみで実験</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セリフベクトルと</a:t>
            </a: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コマベクトルを </a:t>
            </a:r>
            <a:r>
              <a:rPr lang="en-US" altLang="ja-JP" sz="2100" cap="none" dirty="0" err="1">
                <a:solidFill>
                  <a:schemeClr val="tx1">
                    <a:lumMod val="95000"/>
                  </a:schemeClr>
                </a:solidFill>
              </a:rPr>
              <a:t>concat</a:t>
            </a:r>
            <a:endParaRPr lang="en-US" altLang="ja-JP" sz="2100" cap="none" dirty="0">
              <a:solidFill>
                <a:schemeClr val="tx1">
                  <a:lumMod val="95000"/>
                </a:schemeClr>
              </a:solidFill>
            </a:endParaRPr>
          </a:p>
          <a:p>
            <a:pPr marL="0" indent="0">
              <a:buNone/>
            </a:pPr>
            <a:r>
              <a:rPr lang="ja-JP" altLang="en-US" sz="2100" dirty="0">
                <a:solidFill>
                  <a:schemeClr val="tx1">
                    <a:lumMod val="95000"/>
                  </a:schemeClr>
                </a:solidFill>
              </a:rPr>
              <a:t>したものを識別器への入力とする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5358400" y="2709912"/>
            <a:ext cx="3571875" cy="324715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altLang="ja-JP" sz="2100" dirty="0">
                <a:solidFill>
                  <a:schemeClr val="tx1">
                    <a:lumMod val="95000"/>
                  </a:schemeClr>
                </a:solidFill>
              </a:rPr>
              <a:t>2 </a:t>
            </a:r>
            <a:r>
              <a:rPr lang="ja-JP" altLang="en-US" sz="2100" dirty="0" err="1">
                <a:solidFill>
                  <a:schemeClr val="tx1">
                    <a:lumMod val="95000"/>
                  </a:schemeClr>
                </a:solidFill>
              </a:rPr>
              <a:t>つの</a:t>
            </a:r>
            <a:r>
              <a:rPr lang="ja-JP" altLang="en-US" sz="2100" dirty="0">
                <a:solidFill>
                  <a:schemeClr val="tx1">
                    <a:lumMod val="95000"/>
                  </a:schemeClr>
                </a:solidFill>
              </a:rPr>
              <a:t>実験設定</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a:t>
            </a:r>
            <a:r>
              <a:rPr lang="en-US" altLang="ja-JP" sz="2100" dirty="0">
                <a:solidFill>
                  <a:schemeClr val="tx1">
                    <a:lumMod val="95000"/>
                  </a:schemeClr>
                </a:solidFill>
              </a:rPr>
              <a:t>BERT </a:t>
            </a:r>
            <a:r>
              <a:rPr lang="ja-JP" altLang="en-US" sz="2100" dirty="0">
                <a:solidFill>
                  <a:schemeClr val="tx1">
                    <a:lumMod val="95000"/>
                  </a:schemeClr>
                </a:solidFill>
              </a:rPr>
              <a:t>の重みをすべて固定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 </a:t>
            </a:r>
            <a:r>
              <a:rPr lang="en-US" altLang="ja-JP" sz="2100" b="1" dirty="0">
                <a:solidFill>
                  <a:schemeClr val="tx1">
                    <a:lumMod val="95000"/>
                  </a:schemeClr>
                </a:solidFill>
              </a:rPr>
              <a:t>BERT </a:t>
            </a:r>
            <a:r>
              <a:rPr lang="en-US" altLang="ja-JP" sz="2100" b="1" cap="none" dirty="0">
                <a:solidFill>
                  <a:schemeClr val="tx1">
                    <a:lumMod val="95000"/>
                  </a:schemeClr>
                </a:solidFill>
              </a:rPr>
              <a:t>fixed</a:t>
            </a:r>
          </a:p>
          <a:p>
            <a:pPr marL="0" indent="0">
              <a:buNone/>
            </a:pPr>
            <a:r>
              <a:rPr lang="ja-JP" altLang="en-US" sz="2100" dirty="0">
                <a:solidFill>
                  <a:schemeClr val="tx1">
                    <a:lumMod val="95000"/>
                  </a:schemeClr>
                </a:solidFill>
              </a:rPr>
              <a:t>・最終層のパラメータのみ</a:t>
            </a: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　チューニング</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 </a:t>
            </a:r>
            <a:r>
              <a:rPr lang="en-US" altLang="ja-JP" sz="2100" b="1" dirty="0">
                <a:solidFill>
                  <a:schemeClr val="tx1">
                    <a:lumMod val="95000"/>
                  </a:schemeClr>
                </a:solidFill>
              </a:rPr>
              <a:t>BERT </a:t>
            </a:r>
            <a:r>
              <a:rPr lang="en-US" altLang="ja-JP" sz="2100" b="1" cap="none" dirty="0">
                <a:solidFill>
                  <a:schemeClr val="tx1">
                    <a:lumMod val="95000"/>
                  </a:schemeClr>
                </a:solidFill>
              </a:rPr>
              <a:t>last layer</a:t>
            </a: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cxnSp>
        <p:nvCxnSpPr>
          <p:cNvPr id="11" name="直線コネクタ 10">
            <a:extLst>
              <a:ext uri="{FF2B5EF4-FFF2-40B4-BE49-F238E27FC236}">
                <a16:creationId xmlns:a16="http://schemas.microsoft.com/office/drawing/2014/main" id="{911DD880-8455-4A79-8997-4963D26E3A03}"/>
              </a:ext>
            </a:extLst>
          </p:cNvPr>
          <p:cNvCxnSpPr>
            <a:cxnSpLocks/>
          </p:cNvCxnSpPr>
          <p:nvPr/>
        </p:nvCxnSpPr>
        <p:spPr>
          <a:xfrm>
            <a:off x="5095875" y="2227901"/>
            <a:ext cx="0" cy="37823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890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F1 </a:t>
            </a:r>
            <a:r>
              <a:rPr lang="ja-JP" altLang="en-US" sz="2400" dirty="0">
                <a:solidFill>
                  <a:schemeClr val="tx1">
                    <a:lumMod val="95000"/>
                  </a:schemeClr>
                </a:solidFill>
              </a:rPr>
              <a:t>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327848855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Tree>
    <p:extLst>
      <p:ext uri="{BB962C8B-B14F-4D97-AF65-F5344CB8AC3E}">
        <p14:creationId xmlns:p14="http://schemas.microsoft.com/office/powerpoint/2010/main" val="1825257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2373843"/>
              </p:ext>
            </p:extLst>
          </p:nvPr>
        </p:nvGraphicFramePr>
        <p:xfrm>
          <a:off x="4991714" y="1805360"/>
          <a:ext cx="3293844" cy="2106240"/>
        </p:xfrm>
        <a:graphic>
          <a:graphicData uri="http://schemas.openxmlformats.org/drawingml/2006/table">
            <a:tbl>
              <a:tblPr firstRow="1" bandRow="1">
                <a:tableStyleId>{BDBED569-4797-4DF1-A0F4-6AAB3CD982D8}</a:tableStyleId>
              </a:tblPr>
              <a:tblGrid>
                <a:gridCol w="2285386">
                  <a:extLst>
                    <a:ext uri="{9D8B030D-6E8A-4147-A177-3AD203B41FA5}">
                      <a16:colId xmlns:a16="http://schemas.microsoft.com/office/drawing/2014/main" val="498377033"/>
                    </a:ext>
                  </a:extLst>
                </a:gridCol>
                <a:gridCol w="1008458">
                  <a:extLst>
                    <a:ext uri="{9D8B030D-6E8A-4147-A177-3AD203B41FA5}">
                      <a16:colId xmlns:a16="http://schemas.microsoft.com/office/drawing/2014/main" val="3842990007"/>
                    </a:ext>
                  </a:extLst>
                </a:gridCol>
              </a:tblGrid>
              <a:tr h="458049">
                <a:tc gridSpan="2">
                  <a:txBody>
                    <a:bodyPr/>
                    <a:lstStyle/>
                    <a:p>
                      <a:pPr algn="ctr"/>
                      <a:r>
                        <a:rPr kumimoji="1" lang="en-US" altLang="ja-JP" sz="2100" dirty="0">
                          <a:solidFill>
                            <a:schemeClr val="tx1"/>
                          </a:solidFill>
                        </a:rPr>
                        <a:t>[</a:t>
                      </a:r>
                      <a:r>
                        <a:rPr kumimoji="1" lang="ja-JP" altLang="en-US" sz="2100" dirty="0">
                          <a:solidFill>
                            <a:schemeClr val="tx1"/>
                          </a:solidFill>
                        </a:rPr>
                        <a:t>実験 ２</a:t>
                      </a:r>
                      <a:r>
                        <a:rPr kumimoji="1" lang="en-US" altLang="ja-JP" sz="2100" dirty="0">
                          <a:solidFill>
                            <a:schemeClr val="tx1"/>
                          </a:solidFill>
                        </a:rPr>
                        <a:t>] Self-Attention</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en-US" altLang="ja-JP" sz="1800" b="1" dirty="0"/>
                        <a:t>Bi LSTM </a:t>
                      </a:r>
                      <a:r>
                        <a:rPr kumimoji="1" lang="ja-JP" altLang="en-US" sz="1800" b="1" dirty="0"/>
                        <a:t>入力次元</a:t>
                      </a:r>
                    </a:p>
                  </a:txBody>
                  <a:tcPr marL="68580" marR="68580" marT="34290" marB="34290" anchor="ctr"/>
                </a:tc>
                <a:tc>
                  <a:txBody>
                    <a:bodyPr/>
                    <a:lstStyle/>
                    <a:p>
                      <a:pPr algn="ctr"/>
                      <a:r>
                        <a:rPr kumimoji="1" lang="en-US" altLang="ja-JP" sz="2000" b="1" dirty="0"/>
                        <a:t>768</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en-US" altLang="ja-JP" sz="1800" b="1" dirty="0"/>
                        <a:t>Bi LSTM </a:t>
                      </a:r>
                      <a:r>
                        <a:rPr kumimoji="1" lang="ja-JP" altLang="en-US" sz="1800" b="1" dirty="0"/>
                        <a:t>隠れ層次元</a:t>
                      </a:r>
                    </a:p>
                  </a:txBody>
                  <a:tcPr marL="68580" marR="68580" marT="34290" marB="34290" anchor="ctr"/>
                </a:tc>
                <a:tc>
                  <a:txBody>
                    <a:bodyPr/>
                    <a:lstStyle/>
                    <a:p>
                      <a:pPr algn="ctr"/>
                      <a:r>
                        <a:rPr kumimoji="1" lang="en-US" altLang="ja-JP" sz="2000" b="1" dirty="0"/>
                        <a:t>128</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en-US" altLang="ja-JP" sz="1800" b="1" dirty="0"/>
                        <a:t>Attention </a:t>
                      </a:r>
                      <a:r>
                        <a:rPr kumimoji="1" lang="ja-JP" altLang="en-US" sz="1800" b="1" dirty="0"/>
                        <a:t>入力次元</a:t>
                      </a:r>
                    </a:p>
                  </a:txBody>
                  <a:tcPr marL="68580" marR="68580" marT="34290" marB="34290" anchor="ctr"/>
                </a:tc>
                <a:tc>
                  <a:txBody>
                    <a:bodyPr/>
                    <a:lstStyle/>
                    <a:p>
                      <a:pPr algn="ctr"/>
                      <a:r>
                        <a:rPr kumimoji="1" lang="en-US" altLang="ja-JP" sz="2000" b="1" dirty="0"/>
                        <a:t>256</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35708">
                <a:tc>
                  <a:txBody>
                    <a:bodyPr/>
                    <a:lstStyle/>
                    <a:p>
                      <a:pPr algn="ctr"/>
                      <a:r>
                        <a:rPr kumimoji="1" lang="en-US" altLang="ja-JP" sz="1600" b="1" dirty="0"/>
                        <a:t>Attention layer num</a:t>
                      </a:r>
                      <a:endParaRPr kumimoji="1" lang="ja-JP" altLang="en-US" sz="1600" b="1" dirty="0"/>
                    </a:p>
                  </a:txBody>
                  <a:tcPr marL="68580" marR="68580" marT="34290" marB="34290" anchor="ctr"/>
                </a:tc>
                <a:tc>
                  <a:txBody>
                    <a:bodyPr/>
                    <a:lstStyle/>
                    <a:p>
                      <a:pPr algn="ctr"/>
                      <a:r>
                        <a:rPr kumimoji="1" lang="en-US" altLang="ja-JP" sz="1800" b="1" dirty="0"/>
                        <a:t>3</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934381093"/>
              </p:ext>
            </p:extLst>
          </p:nvPr>
        </p:nvGraphicFramePr>
        <p:xfrm>
          <a:off x="856059" y="1841034"/>
          <a:ext cx="3293844" cy="219456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 １</a:t>
                      </a:r>
                      <a:r>
                        <a:rPr kumimoji="1" lang="en-US" altLang="ja-JP" sz="2100" dirty="0"/>
                        <a:t>| 3]  3</a:t>
                      </a:r>
                      <a:r>
                        <a:rPr kumimoji="1" lang="ja-JP" altLang="en-US" sz="2100" dirty="0"/>
                        <a:t>層 </a:t>
                      </a:r>
                      <a:r>
                        <a:rPr kumimoji="1" lang="en-US" altLang="ja-JP" sz="2100" dirty="0"/>
                        <a:t>MLP</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dirty="0"/>
                        <a:t>768 | 4864</a:t>
                      </a:r>
                      <a:endParaRPr kumimoji="1" lang="ja-JP" altLang="en-US" sz="2000" b="1"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dirty="0"/>
                        <a:t>30</a:t>
                      </a:r>
                      <a:endParaRPr kumimoji="1" lang="ja-JP" altLang="en-US" sz="2000" b="1" dirty="0"/>
                    </a:p>
                  </a:txBody>
                  <a:tcPr marL="68580" marR="68580" marT="34290" marB="34290" anchor="ctr"/>
                </a:tc>
                <a:extLst>
                  <a:ext uri="{0D108BD9-81ED-4DB2-BD59-A6C34878D82A}">
                    <a16:rowId xmlns:a16="http://schemas.microsoft.com/office/drawing/2014/main" val="3505142670"/>
                  </a:ext>
                </a:extLst>
              </a:tr>
              <a:tr h="342900">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2000" b="1" dirty="0"/>
                        <a:t>2</a:t>
                      </a:r>
                      <a:endParaRPr kumimoji="1" lang="ja-JP" altLang="en-US" sz="2000" b="1" dirty="0"/>
                    </a:p>
                  </a:txBody>
                  <a:tcPr marL="68580" marR="68580" marT="34290" marB="34290" anchor="ctr"/>
                </a:tc>
                <a:extLst>
                  <a:ext uri="{0D108BD9-81ED-4DB2-BD59-A6C34878D82A}">
                    <a16:rowId xmlns:a16="http://schemas.microsoft.com/office/drawing/2014/main" val="113665957"/>
                  </a:ext>
                </a:extLst>
              </a:tr>
              <a:tr h="342900">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800" b="1" dirty="0"/>
                        <a:t>tanh</a:t>
                      </a:r>
                      <a:r>
                        <a:rPr kumimoji="1" lang="en-US" altLang="ja-JP" sz="1800" dirty="0"/>
                        <a:t> </a:t>
                      </a:r>
                      <a:r>
                        <a:rPr kumimoji="1" lang="en-US" altLang="ja-JP" sz="1800" baseline="50000" dirty="0"/>
                        <a:t>*1</a:t>
                      </a:r>
                      <a:endParaRPr kumimoji="1" lang="en-US" altLang="ja-JP" sz="1800" dirty="0"/>
                    </a:p>
                  </a:txBody>
                  <a:tcPr marL="68580" marR="68580" marT="34290" marB="34290" anchor="ctr"/>
                </a:tc>
                <a:extLst>
                  <a:ext uri="{0D108BD9-81ED-4DB2-BD59-A6C34878D82A}">
                    <a16:rowId xmlns:a16="http://schemas.microsoft.com/office/drawing/2014/main" val="4139072511"/>
                  </a:ext>
                </a:extLst>
              </a:tr>
              <a:tr h="342900">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1587062" y="4053341"/>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721665137"/>
              </p:ext>
            </p:extLst>
          </p:nvPr>
        </p:nvGraphicFramePr>
        <p:xfrm>
          <a:off x="856061" y="1672893"/>
          <a:ext cx="5593245" cy="4086777"/>
        </p:xfrm>
        <a:graphic>
          <a:graphicData uri="http://schemas.openxmlformats.org/drawingml/2006/table">
            <a:tbl>
              <a:tblPr firstRow="1" lastRow="1" bandRow="1">
                <a:tableStyleId>{BDBED569-4797-4DF1-A0F4-6AAB3CD982D8}</a:tableStyleId>
              </a:tblPr>
              <a:tblGrid>
                <a:gridCol w="2182542">
                  <a:extLst>
                    <a:ext uri="{9D8B030D-6E8A-4147-A177-3AD203B41FA5}">
                      <a16:colId xmlns:a16="http://schemas.microsoft.com/office/drawing/2014/main" val="498377033"/>
                    </a:ext>
                  </a:extLst>
                </a:gridCol>
                <a:gridCol w="1136901">
                  <a:extLst>
                    <a:ext uri="{9D8B030D-6E8A-4147-A177-3AD203B41FA5}">
                      <a16:colId xmlns:a16="http://schemas.microsoft.com/office/drawing/2014/main" val="3744778616"/>
                    </a:ext>
                  </a:extLst>
                </a:gridCol>
                <a:gridCol w="1136901">
                  <a:extLst>
                    <a:ext uri="{9D8B030D-6E8A-4147-A177-3AD203B41FA5}">
                      <a16:colId xmlns:a16="http://schemas.microsoft.com/office/drawing/2014/main" val="275125406"/>
                    </a:ext>
                  </a:extLst>
                </a:gridCol>
                <a:gridCol w="1136901">
                  <a:extLst>
                    <a:ext uri="{9D8B030D-6E8A-4147-A177-3AD203B41FA5}">
                      <a16:colId xmlns:a16="http://schemas.microsoft.com/office/drawing/2014/main" val="2369696305"/>
                    </a:ext>
                  </a:extLst>
                </a:gridCol>
              </a:tblGrid>
              <a:tr h="745151">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75860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861006">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0.720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0.447</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0.485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861006">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0.723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0.489</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0.510</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861006">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P-F1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207458336"/>
              </p:ext>
            </p:extLst>
          </p:nvPr>
        </p:nvGraphicFramePr>
        <p:xfrm>
          <a:off x="2051999"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0.674</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0.364</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0.397</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0.343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0.417</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0.687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0.479</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0.711</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0.477</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en-US" altLang="ja-JP" sz="2800" b="0" dirty="0"/>
                        <a:t>6</a:t>
                      </a:r>
                      <a:endParaRPr kumimoji="1" lang="ja-JP" altLang="en-US" sz="2800" b="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0.705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0.458</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0.478</a:t>
                      </a:r>
                    </a:p>
                  </a:txBody>
                  <a:tcPr marL="9525" marR="9525" marT="9525" marB="0" anchor="ctr">
                    <a:solidFill>
                      <a:schemeClr val="bg2">
                        <a:lumMod val="50000"/>
                      </a:schemeClr>
                    </a:solidFill>
                  </a:tcP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898421222"/>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0.723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0.489</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0.510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cxnSp>
        <p:nvCxnSpPr>
          <p:cNvPr id="8" name="直線矢印コネクタ 7">
            <a:extLst>
              <a:ext uri="{FF2B5EF4-FFF2-40B4-BE49-F238E27FC236}">
                <a16:creationId xmlns:a16="http://schemas.microsoft.com/office/drawing/2014/main" id="{BC815CB7-1900-4E87-B14A-66A7A42AF390}"/>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3220D16-DDFA-41E9-83D5-AB8C915305E4}"/>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graphicFrame>
        <p:nvGraphicFramePr>
          <p:cNvPr id="10" name="表 9">
            <a:extLst>
              <a:ext uri="{FF2B5EF4-FFF2-40B4-BE49-F238E27FC236}">
                <a16:creationId xmlns:a16="http://schemas.microsoft.com/office/drawing/2014/main" id="{38A41416-FA08-4CC4-8D6C-CE2B88901FD3}"/>
              </a:ext>
            </a:extLst>
          </p:cNvPr>
          <p:cNvGraphicFramePr>
            <a:graphicFrameLocks noGrp="1"/>
          </p:cNvGraphicFramePr>
          <p:nvPr>
            <p:extLst>
              <p:ext uri="{D42A27DB-BD31-4B8C-83A1-F6EECF244321}">
                <p14:modId xmlns:p14="http://schemas.microsoft.com/office/powerpoint/2010/main" val="4099138611"/>
              </p:ext>
            </p:extLst>
          </p:nvPr>
        </p:nvGraphicFramePr>
        <p:xfrm>
          <a:off x="2051999"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0.674</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0.364</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0.397</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0.343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0.417</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0.687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0.479</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0.711</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0.477</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en-US" altLang="ja-JP" sz="2800" b="0" dirty="0"/>
                        <a:t>6</a:t>
                      </a:r>
                      <a:endParaRPr kumimoji="1" lang="ja-JP" altLang="en-US" sz="2800" b="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0.705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0.458</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0.478</a:t>
                      </a:r>
                    </a:p>
                  </a:txBody>
                  <a:tcPr marL="9525" marR="9525" marT="9525" marB="0" anchor="ctr">
                    <a:solidFill>
                      <a:schemeClr val="bg2">
                        <a:lumMod val="50000"/>
                      </a:schemeClr>
                    </a:solidFill>
                  </a:tcP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11" name="表 10">
            <a:extLst>
              <a:ext uri="{FF2B5EF4-FFF2-40B4-BE49-F238E27FC236}">
                <a16:creationId xmlns:a16="http://schemas.microsoft.com/office/drawing/2014/main" id="{24807BE2-BA25-4CF3-BCA6-22952DB2AE55}"/>
              </a:ext>
            </a:extLst>
          </p:cNvPr>
          <p:cNvGraphicFramePr>
            <a:graphicFrameLocks noGrp="1"/>
          </p:cNvGraphicFramePr>
          <p:nvPr>
            <p:extLst>
              <p:ext uri="{D42A27DB-BD31-4B8C-83A1-F6EECF244321}">
                <p14:modId xmlns:p14="http://schemas.microsoft.com/office/powerpoint/2010/main" val="3743648883"/>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0.723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0.489</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0.510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12" name="タイトル 1">
            <a:extLst>
              <a:ext uri="{FF2B5EF4-FFF2-40B4-BE49-F238E27FC236}">
                <a16:creationId xmlns:a16="http://schemas.microsoft.com/office/drawing/2014/main" id="{CFCD45C3-4FB8-4264-840F-33FE61291B85}"/>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589359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946858832"/>
              </p:ext>
            </p:extLst>
          </p:nvPr>
        </p:nvGraphicFramePr>
        <p:xfrm>
          <a:off x="2104337" y="1677274"/>
          <a:ext cx="5040001" cy="2396553"/>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3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000" b="1" dirty="0"/>
                        <a:t>BERT fixed</a:t>
                      </a:r>
                      <a:endParaRPr kumimoji="1" lang="ja-JP" altLang="en-US" sz="2000" b="1" dirty="0"/>
                    </a:p>
                  </a:txBody>
                  <a:tcPr marL="68580" marR="68580" marT="34290" marB="3429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0.440</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0.520</a:t>
                      </a:r>
                    </a:p>
                  </a:txBody>
                  <a:tcPr marL="9525" marR="9525" marT="9525" marB="0" anchor="ctr">
                    <a:solidFill>
                      <a:schemeClr val="bg2">
                        <a:lumMod val="50000"/>
                      </a:schemeClr>
                    </a:solidFill>
                  </a:tcP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0.316</a:t>
                      </a:r>
                    </a:p>
                  </a:txBody>
                  <a:tcPr marL="9525" marR="9525" marT="9525" marB="0" anchor="ctr"/>
                </a:tc>
                <a:extLst>
                  <a:ext uri="{0D108BD9-81ED-4DB2-BD59-A6C34878D82A}">
                    <a16:rowId xmlns:a16="http://schemas.microsoft.com/office/drawing/2014/main" val="3030559066"/>
                  </a:ext>
                </a:extLst>
              </a:tr>
              <a:tr h="50490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000" b="1" dirty="0"/>
                        <a:t>BERT last layer</a:t>
                      </a:r>
                      <a:endParaRPr kumimoji="1" lang="ja-JP" altLang="en-US" sz="2000" b="1"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0.637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0.437</a:t>
                      </a:r>
                    </a:p>
                  </a:txBody>
                  <a:tcPr marL="9525" marR="9525" marT="9525" marB="0" anchor="ctr">
                    <a:solidFill>
                      <a:schemeClr val="bg2">
                        <a:lumMod val="50000"/>
                      </a:schemeClr>
                    </a:solidFill>
                  </a:tcP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0.375</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0.751</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07861874"/>
              </p:ext>
            </p:extLst>
          </p:nvPr>
        </p:nvGraphicFramePr>
        <p:xfrm>
          <a:off x="2104337" y="4265806"/>
          <a:ext cx="5040001" cy="1009816"/>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dirty="0"/>
                        <a:t>BERT fixed</a:t>
                      </a:r>
                      <a:endParaRPr kumimoji="1" lang="ja-JP" altLang="en-US" sz="2000" dirty="0"/>
                    </a:p>
                  </a:txBody>
                  <a:tcPr marL="68580" marR="68580" marT="34290" marB="34290" anchor="ctr"/>
                </a:tc>
                <a:tc>
                  <a:txBody>
                    <a:bodyPr/>
                    <a:lstStyle/>
                    <a:p>
                      <a:pPr algn="ctr"/>
                      <a:r>
                        <a:rPr kumimoji="1" lang="en-US" altLang="ja-JP" sz="2400" b="1" u="none" dirty="0">
                          <a:solidFill>
                            <a:srgbClr val="F4B54B"/>
                          </a:solidFill>
                        </a:rPr>
                        <a:t>0.766</a:t>
                      </a:r>
                      <a:endParaRPr kumimoji="1" lang="ja-JP" altLang="en-US" sz="2400" b="1" u="none" dirty="0">
                        <a:solidFill>
                          <a:srgbClr val="F4B54B"/>
                        </a:solidFill>
                      </a:endParaRPr>
                    </a:p>
                  </a:txBody>
                  <a:tcPr marL="68580" marR="68580" marT="34290" marB="34290" anchor="ctr"/>
                </a:tc>
                <a:tc>
                  <a:txBody>
                    <a:bodyPr/>
                    <a:lstStyle/>
                    <a:p>
                      <a:pPr algn="ctr"/>
                      <a:r>
                        <a:rPr kumimoji="1" lang="en-US" altLang="ja-JP" sz="2400" b="1" dirty="0">
                          <a:solidFill>
                            <a:srgbClr val="B7E7D6"/>
                          </a:solidFill>
                        </a:rPr>
                        <a:t>0.312</a:t>
                      </a:r>
                      <a:endParaRPr kumimoji="1" lang="ja-JP" altLang="en-US" sz="2400" b="1" dirty="0">
                        <a:solidFill>
                          <a:srgbClr val="B7E7D6"/>
                        </a:solidFill>
                      </a:endParaRPr>
                    </a:p>
                  </a:txBody>
                  <a:tcPr marL="68580" marR="68580" marT="34290" marB="34290" anchor="ctr"/>
                </a:tc>
                <a:tc>
                  <a:txBody>
                    <a:bodyPr/>
                    <a:lstStyle/>
                    <a:p>
                      <a:pPr algn="ctr"/>
                      <a:r>
                        <a:rPr kumimoji="1" lang="en-US" altLang="ja-JP" sz="2400" b="1" dirty="0">
                          <a:solidFill>
                            <a:srgbClr val="F4B54B"/>
                          </a:solidFill>
                        </a:rPr>
                        <a:t>0.400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r h="504908">
                <a:tc>
                  <a:txBody>
                    <a:bodyPr/>
                    <a:lstStyle/>
                    <a:p>
                      <a:pPr algn="ctr"/>
                      <a:r>
                        <a:rPr kumimoji="1" lang="en-US" altLang="ja-JP" sz="2000" dirty="0"/>
                        <a:t>BERT last layer</a:t>
                      </a:r>
                      <a:endParaRPr kumimoji="1" lang="ja-JP" altLang="en-US" sz="2000" dirty="0"/>
                    </a:p>
                  </a:txBody>
                  <a:tcPr marL="68580" marR="68580" marT="34290" marB="34290" anchor="ctr"/>
                </a:tc>
                <a:tc>
                  <a:txBody>
                    <a:bodyPr/>
                    <a:lstStyle/>
                    <a:p>
                      <a:pPr algn="ctr"/>
                      <a:r>
                        <a:rPr kumimoji="1" lang="en-US" altLang="ja-JP" sz="2400" b="0" u="none" dirty="0"/>
                        <a:t>0.720</a:t>
                      </a:r>
                      <a:endParaRPr kumimoji="1" lang="ja-JP" altLang="en-US" sz="2400" b="0" u="none" dirty="0"/>
                    </a:p>
                  </a:txBody>
                  <a:tcPr marL="68580" marR="68580" marT="34290" marB="34290" anchor="ctr"/>
                </a:tc>
                <a:tc>
                  <a:txBody>
                    <a:bodyPr/>
                    <a:lstStyle/>
                    <a:p>
                      <a:pPr algn="ctr"/>
                      <a:r>
                        <a:rPr kumimoji="1" lang="en-US" altLang="ja-JP" sz="2400" b="0" dirty="0">
                          <a:solidFill>
                            <a:schemeClr val="tx1"/>
                          </a:solidFill>
                        </a:rPr>
                        <a:t>0.375</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0.400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7" y="4075640"/>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endCxn id="8" idx="3"/>
          </p:cNvCxnSpPr>
          <p:nvPr/>
        </p:nvCxnSpPr>
        <p:spPr>
          <a:xfrm flipH="1">
            <a:off x="2427638" y="2464904"/>
            <a:ext cx="1995275" cy="159954"/>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277678"/>
            <a:ext cx="2186904" cy="529092"/>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4234069" y="2280238"/>
            <a:ext cx="1162878" cy="523220"/>
          </a:xfrm>
          <a:prstGeom prst="rect">
            <a:avLst/>
          </a:prstGeom>
          <a:noFill/>
        </p:spPr>
        <p:txBody>
          <a:bodyPr wrap="square" rtlCol="0">
            <a:spAutoFit/>
          </a:bodyPr>
          <a:lstStyle/>
          <a:p>
            <a:pPr algn="ctr"/>
            <a:r>
              <a:rPr kumimoji="1" lang="ja-JP" altLang="en-US" sz="2800" b="1"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841474" y="5019004"/>
            <a:ext cx="1162878" cy="523220"/>
          </a:xfrm>
          <a:prstGeom prst="rect">
            <a:avLst/>
          </a:prstGeom>
          <a:noFill/>
        </p:spPr>
        <p:txBody>
          <a:bodyPr wrap="square" rtlCol="0">
            <a:spAutoFit/>
          </a:bodyPr>
          <a:lstStyle/>
          <a:p>
            <a:pPr algn="ctr"/>
            <a:r>
              <a:rPr kumimoji="1" lang="ja-JP" altLang="en-US" sz="2800" dirty="0"/>
              <a:t>驚愕</a:t>
            </a:r>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未知語として扱われてた記号</a:t>
            </a:r>
          </a:p>
        </p:txBody>
      </p:sp>
      <p:sp>
        <p:nvSpPr>
          <p:cNvPr id="17" name="正方形/長方形 16">
            <a:extLst>
              <a:ext uri="{FF2B5EF4-FFF2-40B4-BE49-F238E27FC236}">
                <a16:creationId xmlns:a16="http://schemas.microsoft.com/office/drawing/2014/main" id="{502B0CA8-0047-41BC-A781-84BF888A5AB7}"/>
              </a:ext>
            </a:extLst>
          </p:cNvPr>
          <p:cNvSpPr/>
          <p:nvPr/>
        </p:nvSpPr>
        <p:spPr>
          <a:xfrm>
            <a:off x="1019503" y="2974428"/>
            <a:ext cx="319120" cy="26350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927227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・過去のセリフをより多く考慮することの有用性を確認</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=&gt; </a:t>
            </a:r>
            <a:r>
              <a:rPr lang="ja-JP" altLang="en-US" sz="2400" cap="none" dirty="0">
                <a:solidFill>
                  <a:schemeClr val="tx1">
                    <a:lumMod val="95000"/>
                  </a:schemeClr>
                </a:solidFill>
              </a:rPr>
              <a:t>モデルやパラメータ設定に問題あり</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で得たコマの分散表現を加味した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マルチモーダルな感情推定についても更なる工夫が必要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7940566" cy="4616648"/>
          </a:xfrm>
          <a:prstGeom prst="rect">
            <a:avLst/>
          </a:prstGeom>
          <a:noFill/>
        </p:spPr>
        <p:txBody>
          <a:bodyPr wrap="square" rtlCol="0">
            <a:spAutoFit/>
          </a:bodyPr>
          <a:lstStyle/>
          <a:p>
            <a:r>
              <a:rPr kumimoji="1" lang="ja-JP" altLang="en-US" sz="2400" dirty="0"/>
              <a:t>・</a:t>
            </a:r>
            <a:r>
              <a:rPr kumimoji="1" lang="ja-JP" altLang="en-US" sz="2400" dirty="0">
                <a:solidFill>
                  <a:schemeClr val="tx1">
                    <a:lumMod val="95000"/>
                  </a:schemeClr>
                </a:solidFill>
              </a:rPr>
              <a:t>データセットの問題</a:t>
            </a:r>
            <a:endParaRPr kumimoji="1" lang="en-US" altLang="ja-JP" sz="2400" dirty="0">
              <a:solidFill>
                <a:schemeClr val="tx1">
                  <a:lumMod val="95000"/>
                </a:schemeClr>
              </a:solidFill>
            </a:endParaRPr>
          </a:p>
          <a:p>
            <a:endParaRPr kumimoji="1" lang="en-US" altLang="ja-JP" sz="2400" dirty="0">
              <a:solidFill>
                <a:schemeClr val="tx1">
                  <a:lumMod val="95000"/>
                </a:schemeClr>
              </a:solidFill>
            </a:endParaRPr>
          </a:p>
          <a:p>
            <a:r>
              <a:rPr lang="en-US" altLang="ja-JP" sz="2000" dirty="0">
                <a:solidFill>
                  <a:schemeClr val="tx1">
                    <a:lumMod val="95000"/>
                  </a:schemeClr>
                </a:solidFill>
              </a:rPr>
              <a:t>4 </a:t>
            </a:r>
            <a:r>
              <a:rPr lang="ja-JP" altLang="en-US" sz="2000" dirty="0">
                <a:solidFill>
                  <a:schemeClr val="tx1">
                    <a:lumMod val="95000"/>
                  </a:schemeClr>
                </a:solidFill>
              </a:rPr>
              <a:t>コマストーリーデータセットのみでの訓練・テスト </a:t>
            </a:r>
            <a:r>
              <a:rPr lang="ja-JP" altLang="en-US" sz="2000" dirty="0">
                <a:solidFill>
                  <a:srgbClr val="F4B54B"/>
                </a:solidFill>
              </a:rPr>
              <a:t>△</a:t>
            </a:r>
            <a:endParaRPr lang="en-US" altLang="ja-JP" sz="2000" dirty="0">
              <a:solidFill>
                <a:srgbClr val="F4B54B"/>
              </a:solidFill>
            </a:endParaRPr>
          </a:p>
          <a:p>
            <a:endParaRPr lang="en-US" altLang="ja-JP" sz="2000" dirty="0">
              <a:solidFill>
                <a:srgbClr val="F4B54B"/>
              </a:solidFill>
            </a:endParaRPr>
          </a:p>
          <a:p>
            <a:r>
              <a:rPr lang="en-US" altLang="ja-JP" sz="2000" dirty="0"/>
              <a:t>=&gt;</a:t>
            </a:r>
            <a:r>
              <a:rPr lang="ja-JP" altLang="en-US" sz="2000" dirty="0"/>
              <a:t>日本語極性評価データセットを用いて</a:t>
            </a:r>
            <a:endParaRPr lang="en-US" altLang="ja-JP" sz="2000" dirty="0"/>
          </a:p>
          <a:p>
            <a:r>
              <a:rPr lang="en-US" altLang="ja-JP" sz="2000" dirty="0"/>
              <a:t>     BERT </a:t>
            </a:r>
            <a:r>
              <a:rPr lang="ja-JP" altLang="en-US" sz="2000" dirty="0"/>
              <a:t>を </a:t>
            </a:r>
            <a:r>
              <a:rPr lang="en-US" altLang="ja-JP" sz="2000" dirty="0"/>
              <a:t>fine tuning </a:t>
            </a:r>
            <a:r>
              <a:rPr lang="ja-JP" altLang="en-US" sz="2000" dirty="0"/>
              <a:t>し</a:t>
            </a:r>
            <a:r>
              <a:rPr lang="en-US" altLang="ja-JP" sz="2000" dirty="0"/>
              <a:t>, </a:t>
            </a:r>
            <a:r>
              <a:rPr lang="en-US" altLang="ja-JP" sz="2000" dirty="0">
                <a:solidFill>
                  <a:schemeClr val="tx1">
                    <a:lumMod val="95000"/>
                  </a:schemeClr>
                </a:solidFill>
              </a:rPr>
              <a:t>4 </a:t>
            </a:r>
            <a:r>
              <a:rPr lang="ja-JP" altLang="en-US" sz="2000" dirty="0">
                <a:solidFill>
                  <a:schemeClr val="tx1">
                    <a:lumMod val="95000"/>
                  </a:schemeClr>
                </a:solidFill>
              </a:rPr>
              <a:t>コマストーリーデータセットでの</a:t>
            </a:r>
            <a:endParaRPr lang="en-US" altLang="ja-JP" sz="2000" dirty="0">
              <a:solidFill>
                <a:schemeClr val="tx1">
                  <a:lumMod val="95000"/>
                </a:schemeClr>
              </a:solidFill>
            </a:endParaRPr>
          </a:p>
          <a:p>
            <a:r>
              <a:rPr lang="en-US" altLang="ja-JP" sz="2000" dirty="0">
                <a:solidFill>
                  <a:schemeClr val="tx1">
                    <a:lumMod val="95000"/>
                  </a:schemeClr>
                </a:solidFill>
              </a:rPr>
              <a:t>     </a:t>
            </a:r>
            <a:r>
              <a:rPr lang="ja-JP" altLang="en-US" sz="2000" dirty="0">
                <a:solidFill>
                  <a:schemeClr val="tx1">
                    <a:lumMod val="95000"/>
                  </a:schemeClr>
                </a:solidFill>
              </a:rPr>
              <a:t>感情推定問題に転移させる</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=&gt;</a:t>
            </a:r>
          </a:p>
          <a:p>
            <a:r>
              <a:rPr lang="ja-JP" altLang="en-US" sz="2000" dirty="0">
                <a:solidFill>
                  <a:schemeClr val="tx1">
                    <a:lumMod val="95000"/>
                  </a:schemeClr>
                </a:solidFill>
              </a:rPr>
              <a:t>・</a:t>
            </a:r>
            <a:r>
              <a:rPr lang="en-US" altLang="ja-JP" sz="2000" dirty="0">
                <a:solidFill>
                  <a:schemeClr val="tx1">
                    <a:lumMod val="95000"/>
                  </a:schemeClr>
                </a:solidFill>
              </a:rPr>
              <a:t>4 </a:t>
            </a:r>
            <a:r>
              <a:rPr lang="ja-JP" altLang="en-US" sz="2000" dirty="0">
                <a:solidFill>
                  <a:schemeClr val="tx1">
                    <a:lumMod val="95000"/>
                  </a:schemeClr>
                </a:solidFill>
              </a:rPr>
              <a:t>コマストーリーデータセットの感情ラベルの貼り直しが必要</a:t>
            </a:r>
            <a:endParaRPr lang="en-US" altLang="ja-JP" sz="2000" dirty="0">
              <a:solidFill>
                <a:schemeClr val="tx1">
                  <a:lumMod val="95000"/>
                </a:schemeClr>
              </a:solidFill>
            </a:endParaRPr>
          </a:p>
          <a:p>
            <a:r>
              <a:rPr lang="ja-JP" altLang="en-US" sz="2000" dirty="0"/>
              <a:t>・</a:t>
            </a:r>
            <a:r>
              <a:rPr lang="en-US" altLang="ja-JP" sz="2000" dirty="0"/>
              <a:t>manga 109 </a:t>
            </a:r>
            <a:r>
              <a:rPr lang="ja-JP" altLang="en-US" sz="2000" dirty="0"/>
              <a:t>のセリフデータを用いて半教師学習も可能</a:t>
            </a:r>
            <a:endParaRPr lang="en-US" altLang="ja-JP" sz="2000" dirty="0"/>
          </a:p>
          <a:p>
            <a:endParaRPr lang="en-US" altLang="ja-JP" sz="2400" dirty="0">
              <a:solidFill>
                <a:srgbClr val="F4B54B"/>
              </a:solidFill>
            </a:endParaRPr>
          </a:p>
          <a:p>
            <a:endParaRPr lang="en-US" altLang="ja-JP" sz="2400" dirty="0">
              <a:solidFill>
                <a:srgbClr val="F4B54B"/>
              </a:solidFill>
            </a:endParaRPr>
          </a:p>
          <a:p>
            <a:endParaRPr kumimoji="1" lang="ja-JP" altLang="en-US" dirty="0"/>
          </a:p>
        </p:txBody>
      </p:sp>
    </p:spTree>
    <p:extLst>
      <p:ext uri="{BB962C8B-B14F-4D97-AF65-F5344CB8AC3E}">
        <p14:creationId xmlns:p14="http://schemas.microsoft.com/office/powerpoint/2010/main" val="1255242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433416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32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Tree>
    <p:extLst>
      <p:ext uri="{BB962C8B-B14F-4D97-AF65-F5344CB8AC3E}">
        <p14:creationId xmlns:p14="http://schemas.microsoft.com/office/powerpoint/2010/main" val="1549971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Illustration2Vec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Tree>
    <p:extLst>
      <p:ext uri="{BB962C8B-B14F-4D97-AF65-F5344CB8AC3E}">
        <p14:creationId xmlns:p14="http://schemas.microsoft.com/office/powerpoint/2010/main" val="630953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rmAutofit fontScale="90000"/>
          </a:bodyPr>
          <a:lstStyle/>
          <a:p>
            <a:r>
              <a:rPr lang="en-US" altLang="ja-JP" sz="3200" cap="none" dirty="0" err="1">
                <a:solidFill>
                  <a:schemeClr val="tx1"/>
                </a:solidFill>
              </a:rPr>
              <a:t>CosineAnnealingLR</a:t>
            </a:r>
            <a:endParaRPr lang="ja-JP" altLang="en-US" sz="3200" cap="none" dirty="0">
              <a:solidFill>
                <a:schemeClr val="tx1"/>
              </a:solidFill>
            </a:endParaRPr>
          </a:p>
        </p:txBody>
      </p:sp>
      <p:pic>
        <p:nvPicPr>
          <p:cNvPr id="5" name="コンテンツ プレースホルダー 4" descr="抽象, スクリーンショット が含まれている画像&#10;&#10;自動的に生成された説明">
            <a:extLst>
              <a:ext uri="{FF2B5EF4-FFF2-40B4-BE49-F238E27FC236}">
                <a16:creationId xmlns:a16="http://schemas.microsoft.com/office/drawing/2014/main" id="{602D6CDC-9303-4B21-B6F3-89C3E400E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819" y="2053347"/>
            <a:ext cx="4240366" cy="3180275"/>
          </a:xfrm>
        </p:spPr>
      </p:pic>
      <p:sp>
        <p:nvSpPr>
          <p:cNvPr id="4" name="スライド番号プレースホルダー 3">
            <a:extLst>
              <a:ext uri="{FF2B5EF4-FFF2-40B4-BE49-F238E27FC236}">
                <a16:creationId xmlns:a16="http://schemas.microsoft.com/office/drawing/2014/main" id="{4B4E59F6-1665-4032-B04D-63D5442ED231}"/>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sp>
        <p:nvSpPr>
          <p:cNvPr id="6" name="テキスト ボックス 5">
            <a:extLst>
              <a:ext uri="{FF2B5EF4-FFF2-40B4-BE49-F238E27FC236}">
                <a16:creationId xmlns:a16="http://schemas.microsoft.com/office/drawing/2014/main" id="{65DBDFF7-F0BB-426C-BACB-1DA2C093C011}"/>
              </a:ext>
            </a:extLst>
          </p:cNvPr>
          <p:cNvSpPr txBox="1"/>
          <p:nvPr/>
        </p:nvSpPr>
        <p:spPr>
          <a:xfrm>
            <a:off x="6785466" y="2053348"/>
            <a:ext cx="2428108" cy="1015663"/>
          </a:xfrm>
          <a:prstGeom prst="rect">
            <a:avLst/>
          </a:prstGeom>
          <a:noFill/>
        </p:spPr>
        <p:txBody>
          <a:bodyPr wrap="square" rtlCol="0">
            <a:spAutoFit/>
          </a:bodyPr>
          <a:lstStyle/>
          <a:p>
            <a:r>
              <a:rPr kumimoji="1" lang="ja-JP" altLang="en-US" sz="2000" dirty="0"/>
              <a:t>周期：</a:t>
            </a:r>
            <a:r>
              <a:rPr kumimoji="1" lang="en-US" altLang="ja-JP" sz="2000" dirty="0"/>
              <a:t>20 epoch</a:t>
            </a:r>
          </a:p>
          <a:p>
            <a:r>
              <a:rPr kumimoji="1" lang="ja-JP" altLang="en-US" sz="2000" dirty="0"/>
              <a:t>上端 </a:t>
            </a:r>
            <a:r>
              <a:rPr kumimoji="1" lang="en-US" altLang="ja-JP" sz="2000" dirty="0"/>
              <a:t>: 5e-06</a:t>
            </a:r>
          </a:p>
          <a:p>
            <a:r>
              <a:rPr kumimoji="1" lang="ja-JP" altLang="en-US" sz="2000" dirty="0"/>
              <a:t>下端 </a:t>
            </a:r>
            <a:r>
              <a:rPr kumimoji="1" lang="en-US" altLang="ja-JP" sz="2000" dirty="0"/>
              <a:t>: 5e-08</a:t>
            </a:r>
            <a:endParaRPr kumimoji="1" lang="ja-JP" altLang="en-US" sz="2000" dirty="0"/>
          </a:p>
        </p:txBody>
      </p:sp>
    </p:spTree>
    <p:extLst>
      <p:ext uri="{BB962C8B-B14F-4D97-AF65-F5344CB8AC3E}">
        <p14:creationId xmlns:p14="http://schemas.microsoft.com/office/powerpoint/2010/main" val="700811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データ処理順まとめ</a:t>
            </a: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2400" dirty="0"/>
              <a:t>4 </a:t>
            </a:r>
            <a:r>
              <a:rPr lang="ja-JP" altLang="en-US" sz="2400" dirty="0"/>
              <a:t>コマストーリーデータセットから感情アノテートが付いたセリフのみを抽出</a:t>
            </a:r>
            <a:endParaRPr lang="en-US" altLang="ja-JP" sz="2400" dirty="0"/>
          </a:p>
          <a:p>
            <a:pPr marL="342892" indent="-342892">
              <a:buFont typeface="+mj-lt"/>
              <a:buAutoNum type="arabicPeriod"/>
            </a:pPr>
            <a:r>
              <a:rPr lang="en-US" altLang="ja-JP" sz="2400" dirty="0"/>
              <a:t>JUMAN++ </a:t>
            </a:r>
            <a:r>
              <a:rPr lang="ja-JP" altLang="en-US" sz="2400" dirty="0"/>
              <a:t>を用いて形態素解析</a:t>
            </a:r>
            <a:endParaRPr lang="en-US" altLang="ja-JP" sz="2400" dirty="0"/>
          </a:p>
          <a:p>
            <a:pPr marL="342892" indent="-342892">
              <a:buFont typeface="+mj-lt"/>
              <a:buAutoNum type="arabicPeriod"/>
            </a:pPr>
            <a:r>
              <a:rPr lang="ja-JP" altLang="en-US" sz="2400" dirty="0"/>
              <a:t>日本語 </a:t>
            </a:r>
            <a:r>
              <a:rPr lang="en-US" altLang="ja-JP" sz="2400" cap="none" dirty="0"/>
              <a:t>WordNet </a:t>
            </a:r>
            <a:r>
              <a:rPr lang="ja-JP" altLang="en-US" sz="2400" dirty="0"/>
              <a:t>のシソーラスを用いて　　　　</a:t>
            </a:r>
            <a:r>
              <a:rPr lang="en-US" altLang="ja-JP" sz="2400" cap="none" dirty="0"/>
              <a:t>Data Augmentation</a:t>
            </a:r>
          </a:p>
          <a:p>
            <a:pPr marL="342892" indent="-342892">
              <a:buFont typeface="+mj-lt"/>
              <a:buAutoNum type="arabicPeriod"/>
            </a:pPr>
            <a:r>
              <a:rPr lang="en-US" altLang="ja-JP" sz="2400" cap="none" dirty="0"/>
              <a:t>Doc2Vec </a:t>
            </a:r>
            <a:r>
              <a:rPr lang="ja-JP" altLang="en-US" sz="2400" cap="none" dirty="0"/>
              <a:t>を用いてセリフの分散表現を得る</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Tree>
    <p:extLst>
      <p:ext uri="{BB962C8B-B14F-4D97-AF65-F5344CB8AC3E}">
        <p14:creationId xmlns:p14="http://schemas.microsoft.com/office/powerpoint/2010/main" val="2871362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20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10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60</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4305"/>
            <a:ext cx="9144000" cy="2329390"/>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Tree>
    <p:extLst>
      <p:ext uri="{BB962C8B-B14F-4D97-AF65-F5344CB8AC3E}">
        <p14:creationId xmlns:p14="http://schemas.microsoft.com/office/powerpoint/2010/main" val="1595121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142"/>
            <a:ext cx="9144000" cy="2299716"/>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6</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喜楽と判別されてしまった例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endCxn id="8" idx="3"/>
          </p:cNvCxnSpPr>
          <p:nvPr/>
        </p:nvCxnSpPr>
        <p:spPr>
          <a:xfrm flipH="1">
            <a:off x="2427638" y="2464904"/>
            <a:ext cx="1995275" cy="159954"/>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277678"/>
            <a:ext cx="2186904" cy="529092"/>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4234069" y="2280238"/>
            <a:ext cx="1162878" cy="369332"/>
          </a:xfrm>
          <a:prstGeom prst="rect">
            <a:avLst/>
          </a:prstGeom>
          <a:noFill/>
        </p:spPr>
        <p:txBody>
          <a:bodyPr wrap="square" rtlCol="0">
            <a:spAutoFit/>
          </a:bodyPr>
          <a:lstStyle/>
          <a:p>
            <a:pPr algn="ctr"/>
            <a:r>
              <a:rPr kumimoji="1" lang="ja-JP" altLang="en-US"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841474" y="5088339"/>
            <a:ext cx="1162878" cy="369332"/>
          </a:xfrm>
          <a:prstGeom prst="rect">
            <a:avLst/>
          </a:prstGeom>
          <a:noFill/>
        </p:spPr>
        <p:txBody>
          <a:bodyPr wrap="square" rtlCol="0">
            <a:spAutoFit/>
          </a:bodyPr>
          <a:lstStyle/>
          <a:p>
            <a:pPr algn="ctr"/>
            <a:r>
              <a:rPr kumimoji="1" lang="ja-JP" altLang="en-US" dirty="0"/>
              <a:t>驚愕</a:t>
            </a:r>
          </a:p>
        </p:txBody>
      </p:sp>
      <p:sp>
        <p:nvSpPr>
          <p:cNvPr id="3" name="正方形/長方形 2">
            <a:extLst>
              <a:ext uri="{FF2B5EF4-FFF2-40B4-BE49-F238E27FC236}">
                <a16:creationId xmlns:a16="http://schemas.microsoft.com/office/drawing/2014/main" id="{0D7A3B6B-E20C-4C08-9C0B-6526C2CC7FA0}"/>
              </a:ext>
            </a:extLst>
          </p:cNvPr>
          <p:cNvSpPr/>
          <p:nvPr/>
        </p:nvSpPr>
        <p:spPr>
          <a:xfrm>
            <a:off x="3234547" y="920162"/>
            <a:ext cx="2672526" cy="369332"/>
          </a:xfrm>
          <a:prstGeom prst="rect">
            <a:avLst/>
          </a:prstGeom>
        </p:spPr>
        <p:txBody>
          <a:bodyPr wrap="none">
            <a:spAutoFit/>
          </a:bodyPr>
          <a:lstStyle/>
          <a:p>
            <a:r>
              <a:rPr kumimoji="1" lang="en-US" altLang="ja-JP" dirty="0"/>
              <a:t>&lt; </a:t>
            </a:r>
            <a:r>
              <a:rPr kumimoji="1" lang="ja-JP" altLang="en-US" dirty="0"/>
              <a:t>ギャグタッチ  </a:t>
            </a:r>
            <a:r>
              <a:rPr kumimoji="1" lang="en-US" altLang="ja-JP" dirty="0"/>
              <a:t>N = 6 &gt;</a:t>
            </a:r>
          </a:p>
        </p:txBody>
      </p:sp>
    </p:spTree>
    <p:extLst>
      <p:ext uri="{BB962C8B-B14F-4D97-AF65-F5344CB8AC3E}">
        <p14:creationId xmlns:p14="http://schemas.microsoft.com/office/powerpoint/2010/main" val="2212002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喜楽と判別できなかった例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sp>
        <p:nvSpPr>
          <p:cNvPr id="3" name="テキスト ボックス 2">
            <a:extLst>
              <a:ext uri="{FF2B5EF4-FFF2-40B4-BE49-F238E27FC236}">
                <a16:creationId xmlns:a16="http://schemas.microsoft.com/office/drawing/2014/main" id="{29792BA3-588B-4924-8595-F2B80396630F}"/>
              </a:ext>
            </a:extLst>
          </p:cNvPr>
          <p:cNvSpPr txBox="1"/>
          <p:nvPr/>
        </p:nvSpPr>
        <p:spPr>
          <a:xfrm>
            <a:off x="972152" y="2142180"/>
            <a:ext cx="5890661" cy="4401205"/>
          </a:xfrm>
          <a:prstGeom prst="rect">
            <a:avLst/>
          </a:prstGeom>
          <a:noFill/>
        </p:spPr>
        <p:txBody>
          <a:bodyPr wrap="square" rtlCol="0">
            <a:spAutoFit/>
          </a:bodyPr>
          <a:lstStyle/>
          <a:p>
            <a:r>
              <a:rPr kumimoji="1" lang="en-US" altLang="ja-JP" sz="2800" dirty="0"/>
              <a:t>&lt; </a:t>
            </a:r>
            <a:r>
              <a:rPr kumimoji="1" lang="ja-JP" altLang="en-US" sz="2800" dirty="0"/>
              <a:t>ギャグタッチ  </a:t>
            </a:r>
            <a:r>
              <a:rPr kumimoji="1" lang="en-US" altLang="ja-JP" sz="2800" dirty="0"/>
              <a:t>N = 6 &gt;</a:t>
            </a:r>
          </a:p>
          <a:p>
            <a:endParaRPr kumimoji="1" lang="en-US" altLang="ja-JP" sz="2800" dirty="0"/>
          </a:p>
          <a:p>
            <a:r>
              <a:rPr kumimoji="1" lang="ja-JP" altLang="en-US" sz="2800" dirty="0"/>
              <a:t>そうなんだ～</a:t>
            </a:r>
            <a:endParaRPr kumimoji="1" lang="en-US" altLang="ja-JP" sz="2800" dirty="0"/>
          </a:p>
          <a:p>
            <a:endParaRPr kumimoji="1" lang="en-US" altLang="ja-JP" sz="2800" dirty="0"/>
          </a:p>
          <a:p>
            <a:r>
              <a:rPr kumimoji="1" lang="ja-JP" altLang="en-US" sz="2800" dirty="0"/>
              <a:t>今日は良い実験結果が出たな</a:t>
            </a:r>
            <a:endParaRPr kumimoji="1" lang="en-US" altLang="ja-JP" sz="2800" dirty="0"/>
          </a:p>
          <a:p>
            <a:endParaRPr kumimoji="1" lang="en-US" altLang="ja-JP" sz="2800" dirty="0"/>
          </a:p>
          <a:p>
            <a:r>
              <a:rPr kumimoji="1" lang="ja-JP" altLang="en-US" sz="2800" dirty="0"/>
              <a:t>もう少し頑張るか</a:t>
            </a:r>
            <a:endParaRPr kumimoji="1" lang="en-US" altLang="ja-JP" sz="2800" dirty="0"/>
          </a:p>
          <a:p>
            <a:endParaRPr kumimoji="1" lang="en-US" altLang="ja-JP" sz="2800" dirty="0"/>
          </a:p>
          <a:p>
            <a:pPr marL="457200" indent="-457200">
              <a:buFont typeface="Symbol" panose="05050102010706020507" pitchFamily="18" charset="2"/>
              <a:buChar char="Þ"/>
            </a:pPr>
            <a:r>
              <a:rPr kumimoji="1" lang="ja-JP" altLang="en-US" sz="2800" dirty="0"/>
              <a:t>実験 </a:t>
            </a:r>
            <a:r>
              <a:rPr kumimoji="1" lang="en-US" altLang="ja-JP" sz="2800" dirty="0"/>
              <a:t>1 </a:t>
            </a:r>
            <a:r>
              <a:rPr kumimoji="1" lang="ja-JP" altLang="en-US" sz="2800" dirty="0"/>
              <a:t>でも失敗していた</a:t>
            </a:r>
            <a:r>
              <a:rPr kumimoji="1" lang="en-US" altLang="ja-JP" sz="2800" dirty="0"/>
              <a:t>.</a:t>
            </a:r>
          </a:p>
          <a:p>
            <a:pPr marL="457200" indent="-457200">
              <a:buFont typeface="Symbol" panose="05050102010706020507" pitchFamily="18" charset="2"/>
              <a:buChar char="Þ"/>
            </a:pPr>
            <a:r>
              <a:rPr kumimoji="1" lang="ja-JP" altLang="en-US" sz="2800" dirty="0"/>
              <a:t>分散表現が上手く取れていない</a:t>
            </a:r>
            <a:endParaRPr kumimoji="1" lang="en-US" altLang="ja-JP" sz="2800" dirty="0"/>
          </a:p>
        </p:txBody>
      </p:sp>
    </p:spTree>
    <p:extLst>
      <p:ext uri="{BB962C8B-B14F-4D97-AF65-F5344CB8AC3E}">
        <p14:creationId xmlns:p14="http://schemas.microsoft.com/office/powerpoint/2010/main" val="2898396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0" name="図 9">
            <a:extLst>
              <a:ext uri="{FF2B5EF4-FFF2-40B4-BE49-F238E27FC236}">
                <a16:creationId xmlns:a16="http://schemas.microsoft.com/office/drawing/2014/main" id="{2E3A45F4-C9B1-4FE9-B72E-3D5A06A4ECC5}"/>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4121220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テキスト ボックス 2">
            <a:extLst>
              <a:ext uri="{FF2B5EF4-FFF2-40B4-BE49-F238E27FC236}">
                <a16:creationId xmlns:a16="http://schemas.microsoft.com/office/drawing/2014/main" id="{BE22184C-3FBD-4A5B-B4DC-ECB7DAA22AE6}"/>
              </a:ext>
            </a:extLst>
          </p:cNvPr>
          <p:cNvSpPr txBox="1"/>
          <p:nvPr/>
        </p:nvSpPr>
        <p:spPr>
          <a:xfrm>
            <a:off x="2922105" y="5583504"/>
            <a:ext cx="5339732" cy="584775"/>
          </a:xfrm>
          <a:prstGeom prst="rect">
            <a:avLst/>
          </a:prstGeom>
          <a:noFill/>
        </p:spPr>
        <p:txBody>
          <a:bodyPr wrap="square" rtlCol="0">
            <a:spAutoFit/>
          </a:bodyPr>
          <a:lstStyle/>
          <a:p>
            <a:r>
              <a:rPr kumimoji="1" lang="ja-JP" altLang="en-US" sz="3200" dirty="0"/>
              <a:t>明確な境界は見えなかった</a:t>
            </a:r>
          </a:p>
        </p:txBody>
      </p:sp>
      <p:pic>
        <p:nvPicPr>
          <p:cNvPr id="16" name="図 15">
            <a:extLst>
              <a:ext uri="{FF2B5EF4-FFF2-40B4-BE49-F238E27FC236}">
                <a16:creationId xmlns:a16="http://schemas.microsoft.com/office/drawing/2014/main" id="{BFB2E789-FE68-48E9-9E9B-583819513CEB}"/>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524788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834155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a:t>
            </a:r>
            <a:r>
              <a:rPr lang="en-US" altLang="ja-JP" sz="3200" dirty="0" err="1">
                <a:solidFill>
                  <a:schemeClr val="tx1"/>
                </a:solidFill>
              </a:rPr>
              <a:t>SVm</a:t>
            </a:r>
            <a:r>
              <a:rPr lang="en-US" altLang="ja-JP" sz="3200" dirty="0">
                <a:solidFill>
                  <a:schemeClr val="tx1"/>
                </a:solidFill>
              </a:rPr>
              <a:t>, RF </a:t>
            </a:r>
            <a:r>
              <a:rPr lang="ja-JP" altLang="en-US" sz="3200" dirty="0">
                <a:solidFill>
                  <a:schemeClr val="tx1">
                    <a:lumMod val="95000"/>
                  </a:schemeClr>
                </a:solidFill>
              </a:rPr>
              <a:t>グリッドサーチ結果 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grpSp>
        <p:nvGrpSpPr>
          <p:cNvPr id="12" name="グループ化 11">
            <a:extLst>
              <a:ext uri="{FF2B5EF4-FFF2-40B4-BE49-F238E27FC236}">
                <a16:creationId xmlns:a16="http://schemas.microsoft.com/office/drawing/2014/main" id="{704D8664-7BE2-4379-AC31-243782D7EA21}"/>
              </a:ext>
            </a:extLst>
          </p:cNvPr>
          <p:cNvGrpSpPr/>
          <p:nvPr/>
        </p:nvGrpSpPr>
        <p:grpSpPr>
          <a:xfrm>
            <a:off x="1339777" y="2854682"/>
            <a:ext cx="6464446" cy="2592724"/>
            <a:chOff x="2151355" y="2477832"/>
            <a:chExt cx="4841290" cy="1950127"/>
          </a:xfrm>
        </p:grpSpPr>
        <p:sp>
          <p:nvSpPr>
            <p:cNvPr id="6" name="テキスト ボックス 5">
              <a:extLst>
                <a:ext uri="{FF2B5EF4-FFF2-40B4-BE49-F238E27FC236}">
                  <a16:creationId xmlns:a16="http://schemas.microsoft.com/office/drawing/2014/main" id="{F8E4BC97-7652-4AE8-B4A9-4775B0C0810F}"/>
                </a:ext>
              </a:extLst>
            </p:cNvPr>
            <p:cNvSpPr txBox="1"/>
            <p:nvPr/>
          </p:nvSpPr>
          <p:spPr>
            <a:xfrm>
              <a:off x="3735923" y="4080716"/>
              <a:ext cx="1669774" cy="347243"/>
            </a:xfrm>
            <a:prstGeom prst="rect">
              <a:avLst/>
            </a:prstGeom>
            <a:noFill/>
          </p:spPr>
          <p:txBody>
            <a:bodyPr wrap="square" rtlCol="0">
              <a:spAutoFit/>
            </a:bodyPr>
            <a:lstStyle/>
            <a:p>
              <a:r>
                <a:rPr kumimoji="1" lang="ja-JP" altLang="en-US" sz="2400" dirty="0"/>
                <a:t>ギャグタッチ</a:t>
              </a:r>
            </a:p>
          </p:txBody>
        </p:sp>
        <p:grpSp>
          <p:nvGrpSpPr>
            <p:cNvPr id="11" name="グループ化 10">
              <a:extLst>
                <a:ext uri="{FF2B5EF4-FFF2-40B4-BE49-F238E27FC236}">
                  <a16:creationId xmlns:a16="http://schemas.microsoft.com/office/drawing/2014/main" id="{AA956B8C-D6B6-4933-9E61-58BD97F5EC1E}"/>
                </a:ext>
              </a:extLst>
            </p:cNvPr>
            <p:cNvGrpSpPr/>
            <p:nvPr/>
          </p:nvGrpSpPr>
          <p:grpSpPr>
            <a:xfrm>
              <a:off x="2151355" y="2477832"/>
              <a:ext cx="4841290" cy="1392335"/>
              <a:chOff x="2151355" y="2477832"/>
              <a:chExt cx="4841290" cy="1392335"/>
            </a:xfrm>
          </p:grpSpPr>
          <p:grpSp>
            <p:nvGrpSpPr>
              <p:cNvPr id="9" name="グループ化 8">
                <a:extLst>
                  <a:ext uri="{FF2B5EF4-FFF2-40B4-BE49-F238E27FC236}">
                    <a16:creationId xmlns:a16="http://schemas.microsoft.com/office/drawing/2014/main" id="{E790476E-2949-4CCA-9400-2BE69EF99EBB}"/>
                  </a:ext>
                </a:extLst>
              </p:cNvPr>
              <p:cNvGrpSpPr/>
              <p:nvPr/>
            </p:nvGrpSpPr>
            <p:grpSpPr>
              <a:xfrm>
                <a:off x="2151355" y="2477832"/>
                <a:ext cx="1669774" cy="1392335"/>
                <a:chOff x="1073427" y="2477832"/>
                <a:chExt cx="1669774" cy="1392335"/>
              </a:xfrm>
            </p:grpSpPr>
            <p:sp>
              <p:nvSpPr>
                <p:cNvPr id="3" name="テキスト ボックス 2">
                  <a:extLst>
                    <a:ext uri="{FF2B5EF4-FFF2-40B4-BE49-F238E27FC236}">
                      <a16:creationId xmlns:a16="http://schemas.microsoft.com/office/drawing/2014/main" id="{AEAAB421-3BCA-467D-B47C-A9EEFC78247D}"/>
                    </a:ext>
                  </a:extLst>
                </p:cNvPr>
                <p:cNvSpPr txBox="1"/>
                <p:nvPr/>
              </p:nvSpPr>
              <p:spPr>
                <a:xfrm>
                  <a:off x="1073427" y="2967335"/>
                  <a:ext cx="1669774" cy="902832"/>
                </a:xfrm>
                <a:prstGeom prst="rect">
                  <a:avLst/>
                </a:prstGeom>
                <a:noFill/>
              </p:spPr>
              <p:txBody>
                <a:bodyPr wrap="square" rtlCol="0">
                  <a:spAutoFit/>
                </a:bodyPr>
                <a:lstStyle/>
                <a:p>
                  <a:r>
                    <a:rPr kumimoji="1" lang="en-US" altLang="ja-JP" sz="2400" dirty="0"/>
                    <a:t>'C': 0.01,</a:t>
                  </a:r>
                </a:p>
                <a:p>
                  <a:r>
                    <a:rPr kumimoji="1" lang="en-US" altLang="ja-JP" sz="2400" dirty="0"/>
                    <a:t>'gamma': 0.1, </a:t>
                  </a:r>
                </a:p>
                <a:p>
                  <a:r>
                    <a:rPr kumimoji="1" lang="en-US" altLang="ja-JP" sz="2400" dirty="0"/>
                    <a:t>'kernel': '</a:t>
                  </a:r>
                  <a:r>
                    <a:rPr kumimoji="1" lang="en-US" altLang="ja-JP" sz="2400" dirty="0" err="1"/>
                    <a:t>rbf</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BCFCDD6-8375-4A1E-83B1-FE8F226DE3CE}"/>
                    </a:ext>
                  </a:extLst>
                </p:cNvPr>
                <p:cNvSpPr txBox="1"/>
                <p:nvPr/>
              </p:nvSpPr>
              <p:spPr>
                <a:xfrm>
                  <a:off x="1073427" y="2477832"/>
                  <a:ext cx="1669774" cy="486140"/>
                </a:xfrm>
                <a:prstGeom prst="rect">
                  <a:avLst/>
                </a:prstGeom>
                <a:noFill/>
              </p:spPr>
              <p:txBody>
                <a:bodyPr wrap="square" rtlCol="0">
                  <a:spAutoFit/>
                </a:bodyPr>
                <a:lstStyle/>
                <a:p>
                  <a:r>
                    <a:rPr kumimoji="1" lang="en-US" altLang="ja-JP" sz="3600" dirty="0"/>
                    <a:t>SVM</a:t>
                  </a:r>
                  <a:endParaRPr kumimoji="1" lang="ja-JP" altLang="en-US" sz="3600" dirty="0"/>
                </a:p>
              </p:txBody>
            </p:sp>
          </p:grpSp>
          <p:grpSp>
            <p:nvGrpSpPr>
              <p:cNvPr id="10" name="グループ化 9">
                <a:extLst>
                  <a:ext uri="{FF2B5EF4-FFF2-40B4-BE49-F238E27FC236}">
                    <a16:creationId xmlns:a16="http://schemas.microsoft.com/office/drawing/2014/main" id="{091C392F-AA40-45C6-831B-F2F20493F7B8}"/>
                  </a:ext>
                </a:extLst>
              </p:cNvPr>
              <p:cNvGrpSpPr/>
              <p:nvPr/>
            </p:nvGrpSpPr>
            <p:grpSpPr>
              <a:xfrm>
                <a:off x="4570810" y="2477832"/>
                <a:ext cx="2421835" cy="1392335"/>
                <a:chOff x="4570810" y="2477832"/>
                <a:chExt cx="2421835" cy="1392335"/>
              </a:xfrm>
            </p:grpSpPr>
            <p:sp>
              <p:nvSpPr>
                <p:cNvPr id="5" name="テキスト ボックス 4">
                  <a:extLst>
                    <a:ext uri="{FF2B5EF4-FFF2-40B4-BE49-F238E27FC236}">
                      <a16:creationId xmlns:a16="http://schemas.microsoft.com/office/drawing/2014/main" id="{3C6E3DBE-25CF-4377-B712-2D7E7ABABB38}"/>
                    </a:ext>
                  </a:extLst>
                </p:cNvPr>
                <p:cNvSpPr txBox="1"/>
                <p:nvPr/>
              </p:nvSpPr>
              <p:spPr>
                <a:xfrm>
                  <a:off x="4570810" y="2967335"/>
                  <a:ext cx="2421835" cy="902832"/>
                </a:xfrm>
                <a:prstGeom prst="rect">
                  <a:avLst/>
                </a:prstGeom>
                <a:noFill/>
              </p:spPr>
              <p:txBody>
                <a:bodyPr wrap="square" rtlCol="0">
                  <a:spAutoFit/>
                </a:bodyPr>
                <a:lstStyle/>
                <a:p>
                  <a:r>
                    <a:rPr kumimoji="1" lang="en-US" altLang="ja-JP" sz="2400" dirty="0"/>
                    <a:t>'</a:t>
                  </a:r>
                  <a:r>
                    <a:rPr kumimoji="1" lang="en-US" altLang="ja-JP" sz="2400" dirty="0" err="1"/>
                    <a:t>max_depth</a:t>
                  </a:r>
                  <a:r>
                    <a:rPr kumimoji="1" lang="en-US" altLang="ja-JP" sz="2400" dirty="0"/>
                    <a:t>': 3, '</a:t>
                  </a:r>
                  <a:r>
                    <a:rPr kumimoji="1" lang="en-US" altLang="ja-JP" sz="2400" dirty="0" err="1"/>
                    <a:t>max_features</a:t>
                  </a:r>
                  <a:r>
                    <a:rPr kumimoji="1" lang="en-US" altLang="ja-JP" sz="2400" dirty="0"/>
                    <a:t>': 1, '</a:t>
                  </a:r>
                  <a:r>
                    <a:rPr kumimoji="1" lang="en-US" altLang="ja-JP" sz="2400" dirty="0" err="1"/>
                    <a:t>n_estimators</a:t>
                  </a:r>
                  <a:r>
                    <a:rPr kumimoji="1" lang="en-US" altLang="ja-JP" sz="2400" dirty="0"/>
                    <a:t>': 200</a:t>
                  </a:r>
                  <a:endParaRPr kumimoji="1" lang="ja-JP" altLang="en-US" sz="2400" dirty="0"/>
                </a:p>
              </p:txBody>
            </p:sp>
            <p:sp>
              <p:nvSpPr>
                <p:cNvPr id="8" name="テキスト ボックス 7">
                  <a:extLst>
                    <a:ext uri="{FF2B5EF4-FFF2-40B4-BE49-F238E27FC236}">
                      <a16:creationId xmlns:a16="http://schemas.microsoft.com/office/drawing/2014/main" id="{F8819B94-9B2D-4C49-9109-D2B6C6AB0523}"/>
                    </a:ext>
                  </a:extLst>
                </p:cNvPr>
                <p:cNvSpPr txBox="1"/>
                <p:nvPr/>
              </p:nvSpPr>
              <p:spPr>
                <a:xfrm>
                  <a:off x="4570810" y="2477832"/>
                  <a:ext cx="2421834" cy="439841"/>
                </a:xfrm>
                <a:prstGeom prst="rect">
                  <a:avLst/>
                </a:prstGeom>
                <a:noFill/>
              </p:spPr>
              <p:txBody>
                <a:bodyPr wrap="square" rtlCol="0">
                  <a:spAutoFit/>
                </a:bodyPr>
                <a:lstStyle/>
                <a:p>
                  <a:r>
                    <a:rPr kumimoji="1" lang="en-US" altLang="ja-JP" sz="3200" dirty="0"/>
                    <a:t>Random Forest</a:t>
                  </a:r>
                  <a:endParaRPr kumimoji="1" lang="ja-JP" altLang="en-US" sz="3200" dirty="0"/>
                </a:p>
              </p:txBody>
            </p:sp>
          </p:grpSp>
        </p:grpSp>
      </p:grpSp>
    </p:spTree>
    <p:extLst>
      <p:ext uri="{BB962C8B-B14F-4D97-AF65-F5344CB8AC3E}">
        <p14:creationId xmlns:p14="http://schemas.microsoft.com/office/powerpoint/2010/main" val="3043965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72</a:t>
            </a:fld>
            <a:endParaRPr kumimoji="1" lang="ja-JP" altLang="en-US" dirty="0"/>
          </a:p>
        </p:txBody>
      </p:sp>
    </p:spTree>
    <p:extLst>
      <p:ext uri="{BB962C8B-B14F-4D97-AF65-F5344CB8AC3E}">
        <p14:creationId xmlns:p14="http://schemas.microsoft.com/office/powerpoint/2010/main" val="2072586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sp>
        <p:nvSpPr>
          <p:cNvPr id="9" name="正方形/長方形 8">
            <a:extLst>
              <a:ext uri="{FF2B5EF4-FFF2-40B4-BE49-F238E27FC236}">
                <a16:creationId xmlns:a16="http://schemas.microsoft.com/office/drawing/2014/main" id="{0B7F9533-BFB2-4562-A654-EBF53E48D2C0}"/>
              </a:ext>
            </a:extLst>
          </p:cNvPr>
          <p:cNvSpPr/>
          <p:nvPr/>
        </p:nvSpPr>
        <p:spPr>
          <a:xfrm>
            <a:off x="1066800" y="658473"/>
            <a:ext cx="6692900" cy="508192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570906702"/>
              </p:ext>
            </p:extLst>
          </p:nvPr>
        </p:nvGraphicFramePr>
        <p:xfrm>
          <a:off x="1072541" y="658473"/>
          <a:ext cx="6670042" cy="5071880"/>
        </p:xfrm>
        <a:graphic>
          <a:graphicData uri="http://schemas.openxmlformats.org/drawingml/2006/table">
            <a:tbl>
              <a:tblPr firstRow="1" lastRow="1" bandRow="1">
                <a:tableStyleId>{BDBED569-4797-4DF1-A0F4-6AAB3CD982D8}</a:tableStyleId>
              </a:tblPr>
              <a:tblGrid>
                <a:gridCol w="1616806">
                  <a:extLst>
                    <a:ext uri="{9D8B030D-6E8A-4147-A177-3AD203B41FA5}">
                      <a16:colId xmlns:a16="http://schemas.microsoft.com/office/drawing/2014/main" val="498377033"/>
                    </a:ext>
                  </a:extLst>
                </a:gridCol>
                <a:gridCol w="842206">
                  <a:extLst>
                    <a:ext uri="{9D8B030D-6E8A-4147-A177-3AD203B41FA5}">
                      <a16:colId xmlns:a16="http://schemas.microsoft.com/office/drawing/2014/main" val="3744778616"/>
                    </a:ext>
                  </a:extLst>
                </a:gridCol>
                <a:gridCol w="842206">
                  <a:extLst>
                    <a:ext uri="{9D8B030D-6E8A-4147-A177-3AD203B41FA5}">
                      <a16:colId xmlns:a16="http://schemas.microsoft.com/office/drawing/2014/main" val="275125406"/>
                    </a:ext>
                  </a:extLst>
                </a:gridCol>
                <a:gridCol w="842206">
                  <a:extLst>
                    <a:ext uri="{9D8B030D-6E8A-4147-A177-3AD203B41FA5}">
                      <a16:colId xmlns:a16="http://schemas.microsoft.com/office/drawing/2014/main" val="2369696305"/>
                    </a:ext>
                  </a:extLst>
                </a:gridCol>
                <a:gridCol w="842206">
                  <a:extLst>
                    <a:ext uri="{9D8B030D-6E8A-4147-A177-3AD203B41FA5}">
                      <a16:colId xmlns:a16="http://schemas.microsoft.com/office/drawing/2014/main" val="1080274834"/>
                    </a:ext>
                  </a:extLst>
                </a:gridCol>
                <a:gridCol w="842206">
                  <a:extLst>
                    <a:ext uri="{9D8B030D-6E8A-4147-A177-3AD203B41FA5}">
                      <a16:colId xmlns:a16="http://schemas.microsoft.com/office/drawing/2014/main" val="2368935619"/>
                    </a:ext>
                  </a:extLst>
                </a:gridCol>
                <a:gridCol w="842206">
                  <a:extLst>
                    <a:ext uri="{9D8B030D-6E8A-4147-A177-3AD203B41FA5}">
                      <a16:colId xmlns:a16="http://schemas.microsoft.com/office/drawing/2014/main" val="1379833917"/>
                    </a:ext>
                  </a:extLst>
                </a:gridCol>
              </a:tblGrid>
              <a:tr h="864073">
                <a:tc rowSpan="3">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LSTM + MLP</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sz="2400" dirty="0">
                          <a:solidFill>
                            <a:schemeClr val="tx1"/>
                          </a:solidFill>
                        </a:rPr>
                        <a:t>Self-Attention</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742141895"/>
                  </a:ext>
                </a:extLst>
              </a:tr>
              <a:tr h="469068">
                <a:tc vMerge="1">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666571">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46906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0.42</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3030559066"/>
                  </a:ext>
                </a:extLst>
              </a:tr>
              <a:tr h="46906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505142670"/>
                  </a:ext>
                </a:extLst>
              </a:tr>
              <a:tr h="46906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627953592"/>
                  </a:ext>
                </a:extLst>
              </a:tr>
              <a:tr h="46906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extLst>
                  <a:ext uri="{0D108BD9-81ED-4DB2-BD59-A6C34878D82A}">
                    <a16:rowId xmlns:a16="http://schemas.microsoft.com/office/drawing/2014/main" val="1926235553"/>
                  </a:ext>
                </a:extLst>
              </a:tr>
              <a:tr h="469068">
                <a:tc>
                  <a:txBody>
                    <a:bodyPr/>
                    <a:lstStyle/>
                    <a:p>
                      <a:pPr algn="ctr"/>
                      <a:r>
                        <a:rPr kumimoji="1" lang="en-US" altLang="ja-JP" sz="2400" b="0" dirty="0"/>
                        <a:t>6</a:t>
                      </a:r>
                      <a:endParaRPr kumimoji="1" lang="ja-JP" altLang="en-US" sz="2400" b="0"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131216685"/>
                  </a:ext>
                </a:extLst>
              </a:tr>
              <a:tr h="726828">
                <a:tc>
                  <a:txBody>
                    <a:bodyPr/>
                    <a:lstStyle/>
                    <a:p>
                      <a:pPr algn="ctr"/>
                      <a:r>
                        <a:rPr kumimoji="1" lang="ja-JP" altLang="en-US" sz="18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894626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1CC30E3-F59E-45C2-993A-E29079025A6D}"/>
              </a:ext>
            </a:extLst>
          </p:cNvPr>
          <p:cNvSpPr>
            <a:spLocks noGrp="1"/>
          </p:cNvSpPr>
          <p:nvPr>
            <p:ph type="sldNum" sz="quarter" idx="12"/>
          </p:nvPr>
        </p:nvSpPr>
        <p:spPr/>
        <p:txBody>
          <a:bodyPr/>
          <a:lstStyle/>
          <a:p>
            <a:fld id="{84E5AB44-6C43-4864-84E5-D75B94A07FCF}" type="slidenum">
              <a:rPr kumimoji="1" lang="ja-JP" altLang="en-US" smtClean="0"/>
              <a:pPr/>
              <a:t>74</a:t>
            </a:fld>
            <a:endParaRPr kumimoji="1" lang="ja-JP" altLang="en-US" dirty="0"/>
          </a:p>
        </p:txBody>
      </p:sp>
      <p:grpSp>
        <p:nvGrpSpPr>
          <p:cNvPr id="19" name="グループ化 18">
            <a:extLst>
              <a:ext uri="{FF2B5EF4-FFF2-40B4-BE49-F238E27FC236}">
                <a16:creationId xmlns:a16="http://schemas.microsoft.com/office/drawing/2014/main" id="{A9DE6995-40F1-4FD1-B84D-85F64FD1CDB1}"/>
              </a:ext>
            </a:extLst>
          </p:cNvPr>
          <p:cNvGrpSpPr/>
          <p:nvPr/>
        </p:nvGrpSpPr>
        <p:grpSpPr>
          <a:xfrm>
            <a:off x="282459" y="820711"/>
            <a:ext cx="8048226" cy="5216577"/>
            <a:chOff x="736010" y="820711"/>
            <a:chExt cx="8048226" cy="5216577"/>
          </a:xfrm>
        </p:grpSpPr>
        <p:sp>
          <p:nvSpPr>
            <p:cNvPr id="5" name="正方形/長方形 4">
              <a:extLst>
                <a:ext uri="{FF2B5EF4-FFF2-40B4-BE49-F238E27FC236}">
                  <a16:creationId xmlns:a16="http://schemas.microsoft.com/office/drawing/2014/main" id="{3EA3812F-7CA6-4B1D-8B1F-F0BD1E1708B2}"/>
                </a:ext>
              </a:extLst>
            </p:cNvPr>
            <p:cNvSpPr/>
            <p:nvPr/>
          </p:nvSpPr>
          <p:spPr>
            <a:xfrm>
              <a:off x="899409" y="820711"/>
              <a:ext cx="7884827" cy="5216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9F8C948-7C75-48C2-B0E4-BE5CCF5258CF}"/>
                </a:ext>
              </a:extLst>
            </p:cNvPr>
            <p:cNvSpPr/>
            <p:nvPr/>
          </p:nvSpPr>
          <p:spPr>
            <a:xfrm>
              <a:off x="1094283" y="2913713"/>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b="1" dirty="0"/>
                <a:t>文</a:t>
              </a:r>
            </a:p>
          </p:txBody>
        </p:sp>
        <p:sp>
          <p:nvSpPr>
            <p:cNvPr id="7" name="矢印: 右 6">
              <a:extLst>
                <a:ext uri="{FF2B5EF4-FFF2-40B4-BE49-F238E27FC236}">
                  <a16:creationId xmlns:a16="http://schemas.microsoft.com/office/drawing/2014/main" id="{6EC7AD86-4C8F-4CB9-8718-F7D887094DEC}"/>
                </a:ext>
              </a:extLst>
            </p:cNvPr>
            <p:cNvSpPr/>
            <p:nvPr/>
          </p:nvSpPr>
          <p:spPr>
            <a:xfrm>
              <a:off x="2218544"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97D5B32-B2D1-48DD-BD80-94A46DDEB205}"/>
                </a:ext>
              </a:extLst>
            </p:cNvPr>
            <p:cNvSpPr/>
            <p:nvPr/>
          </p:nvSpPr>
          <p:spPr>
            <a:xfrm>
              <a:off x="2983043" y="2913713"/>
              <a:ext cx="1588957" cy="1030574"/>
            </a:xfrm>
            <a:prstGeom prst="rect">
              <a:avLst/>
            </a:prstGeom>
            <a:solidFill>
              <a:schemeClr val="accent3">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lumMod val="65000"/>
                      <a:lumOff val="35000"/>
                    </a:schemeClr>
                  </a:solidFill>
                </a:rPr>
                <a:t>BERT</a:t>
              </a:r>
              <a:endParaRPr kumimoji="1" lang="ja-JP" altLang="en-US" sz="3600" dirty="0">
                <a:solidFill>
                  <a:schemeClr val="bg1">
                    <a:lumMod val="65000"/>
                    <a:lumOff val="35000"/>
                  </a:schemeClr>
                </a:solidFill>
              </a:endParaRPr>
            </a:p>
          </p:txBody>
        </p:sp>
        <p:sp>
          <p:nvSpPr>
            <p:cNvPr id="9" name="矢印: 右 8">
              <a:extLst>
                <a:ext uri="{FF2B5EF4-FFF2-40B4-BE49-F238E27FC236}">
                  <a16:creationId xmlns:a16="http://schemas.microsoft.com/office/drawing/2014/main" id="{E606C5A4-630C-4D8C-8D8F-B0EBF826CCAA}"/>
                </a:ext>
              </a:extLst>
            </p:cNvPr>
            <p:cNvSpPr/>
            <p:nvPr/>
          </p:nvSpPr>
          <p:spPr>
            <a:xfrm>
              <a:off x="4706912"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BA509442-7A85-4BF3-B260-AC66392640F8}"/>
                </a:ext>
              </a:extLst>
            </p:cNvPr>
            <p:cNvSpPr/>
            <p:nvPr/>
          </p:nvSpPr>
          <p:spPr>
            <a:xfrm rot="5400000">
              <a:off x="5389902" y="2820961"/>
              <a:ext cx="1379095" cy="1216077"/>
            </a:xfrm>
            <a:prstGeom prst="triangle">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右 10">
              <a:extLst>
                <a:ext uri="{FF2B5EF4-FFF2-40B4-BE49-F238E27FC236}">
                  <a16:creationId xmlns:a16="http://schemas.microsoft.com/office/drawing/2014/main" id="{74B89E31-3819-49B1-9132-51BFFA2BEE2E}"/>
                </a:ext>
              </a:extLst>
            </p:cNvPr>
            <p:cNvSpPr/>
            <p:nvPr/>
          </p:nvSpPr>
          <p:spPr>
            <a:xfrm>
              <a:off x="6822400" y="3241622"/>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8E9AA4B-E4F9-4128-888B-6EBCADEC8792}"/>
                </a:ext>
              </a:extLst>
            </p:cNvPr>
            <p:cNvSpPr/>
            <p:nvPr/>
          </p:nvSpPr>
          <p:spPr>
            <a:xfrm>
              <a:off x="7586899" y="2913712"/>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label</a:t>
              </a:r>
              <a:endParaRPr kumimoji="1" lang="ja-JP" altLang="en-US" sz="1600" b="1" dirty="0"/>
            </a:p>
          </p:txBody>
        </p:sp>
        <p:sp>
          <p:nvSpPr>
            <p:cNvPr id="13" name="テキスト ボックス 12">
              <a:extLst>
                <a:ext uri="{FF2B5EF4-FFF2-40B4-BE49-F238E27FC236}">
                  <a16:creationId xmlns:a16="http://schemas.microsoft.com/office/drawing/2014/main" id="{0E7A72ED-AF94-46C4-A22E-03A6F8DAE54E}"/>
                </a:ext>
              </a:extLst>
            </p:cNvPr>
            <p:cNvSpPr txBox="1"/>
            <p:nvPr/>
          </p:nvSpPr>
          <p:spPr>
            <a:xfrm>
              <a:off x="5021705" y="2170610"/>
              <a:ext cx="2122633" cy="646331"/>
            </a:xfrm>
            <a:prstGeom prst="rect">
              <a:avLst/>
            </a:prstGeom>
            <a:noFill/>
          </p:spPr>
          <p:txBody>
            <a:bodyPr wrap="square" rtlCol="0">
              <a:spAutoFit/>
            </a:bodyPr>
            <a:lstStyle/>
            <a:p>
              <a:pPr algn="ctr"/>
              <a:r>
                <a:rPr kumimoji="1" lang="en-US" altLang="ja-JP" dirty="0">
                  <a:solidFill>
                    <a:schemeClr val="bg1">
                      <a:lumMod val="65000"/>
                      <a:lumOff val="35000"/>
                    </a:schemeClr>
                  </a:solidFill>
                </a:rPr>
                <a:t>Classification layer</a:t>
              </a:r>
              <a:endParaRPr kumimoji="1" lang="ja-JP" altLang="en-US" dirty="0">
                <a:solidFill>
                  <a:schemeClr val="bg1">
                    <a:lumMod val="65000"/>
                    <a:lumOff val="35000"/>
                  </a:schemeClr>
                </a:solidFill>
              </a:endParaRPr>
            </a:p>
          </p:txBody>
        </p:sp>
        <p:sp>
          <p:nvSpPr>
            <p:cNvPr id="14" name="テキスト ボックス 13">
              <a:extLst>
                <a:ext uri="{FF2B5EF4-FFF2-40B4-BE49-F238E27FC236}">
                  <a16:creationId xmlns:a16="http://schemas.microsoft.com/office/drawing/2014/main" id="{BC6817B8-4F22-47DF-9B94-63DBA1B7FC33}"/>
                </a:ext>
              </a:extLst>
            </p:cNvPr>
            <p:cNvSpPr txBox="1"/>
            <p:nvPr/>
          </p:nvSpPr>
          <p:spPr>
            <a:xfrm>
              <a:off x="736010" y="410393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a:t>
              </a:r>
              <a:r>
                <a:rPr kumimoji="1" lang="en-US" altLang="ja-JP" dirty="0" err="1">
                  <a:solidFill>
                    <a:schemeClr val="bg1">
                      <a:lumMod val="65000"/>
                      <a:lumOff val="35000"/>
                    </a:schemeClr>
                  </a:solidFill>
                </a:rPr>
                <a:t>max_seq_len</a:t>
              </a:r>
              <a:r>
                <a:rPr kumimoji="1" lang="en-US" altLang="ja-JP" dirty="0">
                  <a:solidFill>
                    <a:schemeClr val="bg1">
                      <a:lumMod val="65000"/>
                      <a:lumOff val="35000"/>
                    </a:schemeClr>
                  </a:solidFill>
                </a:rPr>
                <a:t>)</a:t>
              </a:r>
              <a:endParaRPr kumimoji="1" lang="ja-JP" altLang="en-US" dirty="0">
                <a:solidFill>
                  <a:schemeClr val="bg1">
                    <a:lumMod val="65000"/>
                    <a:lumOff val="35000"/>
                  </a:schemeClr>
                </a:solidFill>
              </a:endParaRPr>
            </a:p>
          </p:txBody>
        </p:sp>
        <p:sp>
          <p:nvSpPr>
            <p:cNvPr id="16" name="テキスト ボックス 15">
              <a:extLst>
                <a:ext uri="{FF2B5EF4-FFF2-40B4-BE49-F238E27FC236}">
                  <a16:creationId xmlns:a16="http://schemas.microsoft.com/office/drawing/2014/main" id="{47C12AF8-B25F-47CA-9CE5-3DF1B138C3AE}"/>
                </a:ext>
              </a:extLst>
            </p:cNvPr>
            <p:cNvSpPr txBox="1"/>
            <p:nvPr/>
          </p:nvSpPr>
          <p:spPr>
            <a:xfrm>
              <a:off x="3539171" y="4105042"/>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768)</a:t>
              </a:r>
              <a:endParaRPr kumimoji="1" lang="ja-JP" altLang="en-US" dirty="0">
                <a:solidFill>
                  <a:schemeClr val="bg1">
                    <a:lumMod val="65000"/>
                    <a:lumOff val="35000"/>
                  </a:schemeClr>
                </a:solidFill>
              </a:endParaRPr>
            </a:p>
          </p:txBody>
        </p:sp>
        <p:sp>
          <p:nvSpPr>
            <p:cNvPr id="17" name="テキスト ボックス 16">
              <a:extLst>
                <a:ext uri="{FF2B5EF4-FFF2-40B4-BE49-F238E27FC236}">
                  <a16:creationId xmlns:a16="http://schemas.microsoft.com/office/drawing/2014/main" id="{48423BA6-EBE7-467E-AE1A-284FA04B12ED}"/>
                </a:ext>
              </a:extLst>
            </p:cNvPr>
            <p:cNvSpPr txBox="1"/>
            <p:nvPr/>
          </p:nvSpPr>
          <p:spPr>
            <a:xfrm>
              <a:off x="3539170" y="437985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Vector of [CLS]</a:t>
              </a:r>
              <a:endParaRPr kumimoji="1" lang="ja-JP" altLang="en-US" dirty="0">
                <a:solidFill>
                  <a:schemeClr val="bg1">
                    <a:lumMod val="65000"/>
                    <a:lumOff val="35000"/>
                  </a:schemeClr>
                </a:solidFill>
              </a:endParaRPr>
            </a:p>
          </p:txBody>
        </p:sp>
        <p:sp>
          <p:nvSpPr>
            <p:cNvPr id="18" name="テキスト ボックス 17">
              <a:extLst>
                <a:ext uri="{FF2B5EF4-FFF2-40B4-BE49-F238E27FC236}">
                  <a16:creationId xmlns:a16="http://schemas.microsoft.com/office/drawing/2014/main" id="{6BEB251D-B4C9-4CAE-9C66-0BC7C519311B}"/>
                </a:ext>
              </a:extLst>
            </p:cNvPr>
            <p:cNvSpPr txBox="1"/>
            <p:nvPr/>
          </p:nvSpPr>
          <p:spPr>
            <a:xfrm>
              <a:off x="5654659" y="4118547"/>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2)</a:t>
              </a:r>
              <a:endParaRPr kumimoji="1" lang="ja-JP" altLang="en-US" dirty="0">
                <a:solidFill>
                  <a:schemeClr val="bg1">
                    <a:lumMod val="65000"/>
                    <a:lumOff val="35000"/>
                  </a:schemeClr>
                </a:solidFill>
              </a:endParaRPr>
            </a:p>
          </p:txBody>
        </p:sp>
      </p:grpSp>
    </p:spTree>
    <p:extLst>
      <p:ext uri="{BB962C8B-B14F-4D97-AF65-F5344CB8AC3E}">
        <p14:creationId xmlns:p14="http://schemas.microsoft.com/office/powerpoint/2010/main" val="2168147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r>
              <a:rPr lang="ja-JP" altLang="en-US" sz="4050" cap="none" dirty="0">
                <a:solidFill>
                  <a:schemeClr val="tx1"/>
                </a:solidFill>
              </a:rPr>
              <a:t> </a:t>
            </a: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&lt;pad&gt;</a:t>
            </a:r>
            <a:endParaRPr kumimoji="1" lang="ja-JP" altLang="en-US" sz="24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085275" cy="646331"/>
          </a:xfrm>
          <a:prstGeom prst="rect">
            <a:avLst/>
          </a:prstGeom>
          <a:noFill/>
        </p:spPr>
        <p:txBody>
          <a:bodyPr wrap="square" rtlCol="0">
            <a:spAutoFit/>
          </a:bodyPr>
          <a:lstStyle/>
          <a:p>
            <a:r>
              <a:rPr kumimoji="1" lang="en-US" altLang="ja-JP" dirty="0"/>
              <a:t>※ </a:t>
            </a:r>
            <a:r>
              <a:rPr kumimoji="1" lang="ja-JP" altLang="en-US" dirty="0"/>
              <a:t>一つの吹き出しを一文とする</a:t>
            </a:r>
            <a:endParaRPr kumimoji="1" lang="en-US" altLang="ja-JP" dirty="0"/>
          </a:p>
          <a:p>
            <a:r>
              <a:rPr kumimoji="1" lang="en-US" altLang="ja-JP" dirty="0"/>
              <a:t>※ &lt;pad&gt; </a:t>
            </a:r>
            <a:r>
              <a:rPr kumimoji="1" lang="ja-JP" altLang="en-US" dirty="0"/>
              <a:t>の分散表現はゼロベクトル</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8034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いえ </a:t>
            </a:r>
            <a:endParaRPr kumimoji="1" lang="en-US" altLang="ja-JP" sz="2400" dirty="0"/>
          </a:p>
          <a:p>
            <a:pPr algn="ctr"/>
            <a:r>
              <a:rPr kumimoji="1" lang="ja-JP" altLang="en-US" sz="2400" dirty="0"/>
              <a:t>大丈夫です</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505723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昨日 </a:t>
            </a:r>
            <a:r>
              <a:rPr kumimoji="1" lang="en-US" altLang="ja-JP" sz="2000" dirty="0"/>
              <a:t>…</a:t>
            </a:r>
          </a:p>
          <a:p>
            <a:pPr algn="ctr"/>
            <a:r>
              <a:rPr kumimoji="1" lang="ja-JP" altLang="en-US" sz="2000" dirty="0"/>
              <a:t>見てたからな</a:t>
            </a:r>
            <a:r>
              <a:rPr kumimoji="1" lang="en-US" altLang="ja-JP" sz="2000" dirty="0"/>
              <a: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951068" cy="369332"/>
          </a:xfrm>
          <a:prstGeom prst="rect">
            <a:avLst/>
          </a:prstGeom>
          <a:noFill/>
        </p:spPr>
        <p:txBody>
          <a:bodyPr wrap="square" rtlCol="0">
            <a:spAutoFit/>
          </a:bodyPr>
          <a:lstStyle/>
          <a:p>
            <a:r>
              <a:rPr kumimoji="1" lang="en-US" altLang="ja-JP" dirty="0"/>
              <a:t>※ </a:t>
            </a:r>
            <a:r>
              <a:rPr kumimoji="1" lang="ja-JP" altLang="en-US" dirty="0"/>
              <a:t>同一の </a:t>
            </a:r>
            <a:r>
              <a:rPr kumimoji="1" lang="en-US" altLang="ja-JP" dirty="0"/>
              <a:t>4 </a:t>
            </a:r>
            <a:r>
              <a:rPr kumimoji="1" lang="ja-JP" altLang="en-US" dirty="0"/>
              <a:t>コマに含まれていれば連続と扱う</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私で何か </a:t>
            </a:r>
            <a:r>
              <a:rPr kumimoji="1" lang="en-US" altLang="ja-JP" sz="2000" dirty="0"/>
              <a:t>…</a:t>
            </a:r>
          </a:p>
          <a:p>
            <a:pPr algn="ctr"/>
            <a:r>
              <a:rPr kumimoji="1" lang="ja-JP" altLang="en-US" sz="2000" dirty="0"/>
              <a:t>あれば言ってね</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3322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Tree>
    <p:extLst>
      <p:ext uri="{BB962C8B-B14F-4D97-AF65-F5344CB8AC3E}">
        <p14:creationId xmlns:p14="http://schemas.microsoft.com/office/powerpoint/2010/main" val="444753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Tree>
    <p:extLst>
      <p:ext uri="{BB962C8B-B14F-4D97-AF65-F5344CB8AC3E}">
        <p14:creationId xmlns:p14="http://schemas.microsoft.com/office/powerpoint/2010/main" val="356851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21144</TotalTime>
  <Words>5504</Words>
  <Application>Microsoft Office PowerPoint</Application>
  <PresentationFormat>画面に合わせる (4:3)</PresentationFormat>
  <Paragraphs>1241</Paragraphs>
  <Slides>78</Slides>
  <Notes>63</Notes>
  <HiddenSlides>7</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78</vt:i4>
      </vt:variant>
    </vt:vector>
  </HeadingPairs>
  <TitlesOfParts>
    <vt:vector size="88" baseType="lpstr">
      <vt:lpstr>BIZ UDP明朝 Medium</vt:lpstr>
      <vt:lpstr>ＭＳ ゴシック</vt:lpstr>
      <vt:lpstr>游ゴシック</vt:lpstr>
      <vt:lpstr>Arial</vt:lpstr>
      <vt:lpstr>Cambria Math</vt:lpstr>
      <vt:lpstr>Century Gothic</vt:lpstr>
      <vt:lpstr>Consolas</vt:lpstr>
      <vt:lpstr>Symbol</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コマストーリーデータセット</vt:lpstr>
      <vt:lpstr>・感情ラベル (全 7 種類)</vt:lpstr>
      <vt:lpstr>発表の流れ</vt:lpstr>
      <vt:lpstr>BERT</vt:lpstr>
      <vt:lpstr>BERT</vt:lpstr>
      <vt:lpstr>Illustrarion2Vec</vt:lpstr>
      <vt:lpstr>Illustrarion2Vec</vt:lpstr>
      <vt:lpstr>発表の流れ</vt:lpstr>
      <vt:lpstr>実験</vt:lpstr>
      <vt:lpstr>実験</vt:lpstr>
      <vt:lpstr>実験</vt:lpstr>
      <vt:lpstr>実験</vt:lpstr>
      <vt:lpstr>実験 1 : セリフ 1 文の感情推定 </vt:lpstr>
      <vt:lpstr>実験 2 : 過去のセリフを考慮した感情推定 </vt:lpstr>
      <vt:lpstr>実験 2 </vt:lpstr>
      <vt:lpstr>実験 2 </vt:lpstr>
      <vt:lpstr>実験 2 </vt:lpstr>
      <vt:lpstr>実験 3 : マルチモーダルな感情推定の検討 </vt:lpstr>
      <vt:lpstr>PowerPoint プレゼンテーション</vt:lpstr>
      <vt:lpstr>実験設定 (実験 1 ・２・ 3 共通)</vt:lpstr>
      <vt:lpstr>実験 2 の学習時おける入力列の制限</vt:lpstr>
      <vt:lpstr>データ数</vt:lpstr>
      <vt:lpstr>パラメータ（実験設定）</vt:lpstr>
      <vt:lpstr>パラメータ（識別器）</vt:lpstr>
      <vt:lpstr>発表の流れ</vt:lpstr>
      <vt:lpstr>実験 1</vt:lpstr>
      <vt:lpstr>実験 2</vt:lpstr>
      <vt:lpstr>実験 2</vt:lpstr>
      <vt:lpstr>実験 3</vt:lpstr>
      <vt:lpstr>未知語として扱われてた記号</vt:lpstr>
      <vt:lpstr>発表の流れ</vt:lpstr>
      <vt:lpstr>まとめ</vt:lpstr>
      <vt:lpstr>今後の課題</vt:lpstr>
      <vt:lpstr>今後の課題</vt:lpstr>
      <vt:lpstr>今後の課題</vt:lpstr>
      <vt:lpstr>PowerPoint プレゼンテーション</vt:lpstr>
      <vt:lpstr>PowerPoint プレゼンテーション</vt:lpstr>
      <vt:lpstr>Word2Vec</vt:lpstr>
      <vt:lpstr>Doc2Vec</vt:lpstr>
      <vt:lpstr>Doc2Vec</vt:lpstr>
      <vt:lpstr>Long short-term memory (LSTM)</vt:lpstr>
      <vt:lpstr>VGG</vt:lpstr>
      <vt:lpstr>Illustration2Vec</vt:lpstr>
      <vt:lpstr>Doc2Vec 学習パラメータ</vt:lpstr>
      <vt:lpstr>CosineAnnealingLR</vt:lpstr>
      <vt:lpstr>実験　データ処理順まとめ</vt:lpstr>
      <vt:lpstr>実験　学習時間</vt:lpstr>
      <vt:lpstr>評価指標</vt:lpstr>
      <vt:lpstr>コサイン類似度 とは</vt:lpstr>
      <vt:lpstr>Optuna とは</vt:lpstr>
      <vt:lpstr>実験 1　学習推移</vt:lpstr>
      <vt:lpstr>実験 2　学習推移</vt:lpstr>
      <vt:lpstr>実験 2 喜楽と判別されてしまった例</vt:lpstr>
      <vt:lpstr>実験 2 喜楽と判別できなかった例</vt:lpstr>
      <vt:lpstr>t-SNE による解析</vt:lpstr>
      <vt:lpstr>t-SNE による解析</vt:lpstr>
      <vt:lpstr>Data Augmentation の妥当性</vt:lpstr>
      <vt:lpstr>Data Augmentation の妥当性</vt:lpstr>
      <vt:lpstr>Data Augmentation の妥当性</vt:lpstr>
      <vt:lpstr>実験 1 SVm, RF グリッドサーチ結果 例</vt:lpstr>
      <vt:lpstr>PowerPoint プレゼンテーション</vt:lpstr>
      <vt:lpstr>PowerPoint プレゼンテーション</vt:lpstr>
      <vt:lpstr>PowerPoint プレゼンテーション</vt:lpstr>
      <vt:lpstr>実験 2 </vt:lpstr>
      <vt:lpstr>実験 2</vt:lpstr>
      <vt:lpstr>実験 2</vt:lpstr>
      <vt:lpstr>実験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 Y</cp:lastModifiedBy>
  <cp:revision>397</cp:revision>
  <dcterms:created xsi:type="dcterms:W3CDTF">2020-01-13T19:40:26Z</dcterms:created>
  <dcterms:modified xsi:type="dcterms:W3CDTF">2020-07-05T06:09:34Z</dcterms:modified>
</cp:coreProperties>
</file>